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theme/theme2.xml" ContentType="application/vnd.openxmlformats-officedocument.them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1"/>
  </p:sldMasterIdLst>
  <p:notesMasterIdLst>
    <p:notesMasterId r:id="rId29"/>
  </p:notesMasterIdLst>
  <p:sldIdLst>
    <p:sldId id="257" r:id="rId2"/>
    <p:sldId id="276" r:id="rId3"/>
    <p:sldId id="275" r:id="rId4"/>
    <p:sldId id="286" r:id="rId5"/>
    <p:sldId id="262" r:id="rId6"/>
    <p:sldId id="287" r:id="rId7"/>
    <p:sldId id="279" r:id="rId8"/>
    <p:sldId id="274" r:id="rId9"/>
    <p:sldId id="293" r:id="rId10"/>
    <p:sldId id="261" r:id="rId11"/>
    <p:sldId id="259" r:id="rId12"/>
    <p:sldId id="272" r:id="rId13"/>
    <p:sldId id="281" r:id="rId14"/>
    <p:sldId id="289" r:id="rId15"/>
    <p:sldId id="263" r:id="rId16"/>
    <p:sldId id="264" r:id="rId17"/>
    <p:sldId id="266" r:id="rId18"/>
    <p:sldId id="277" r:id="rId19"/>
    <p:sldId id="269" r:id="rId20"/>
    <p:sldId id="285" r:id="rId21"/>
    <p:sldId id="271" r:id="rId22"/>
    <p:sldId id="290" r:id="rId23"/>
    <p:sldId id="292" r:id="rId24"/>
    <p:sldId id="265" r:id="rId25"/>
    <p:sldId id="267" r:id="rId26"/>
    <p:sldId id="291" r:id="rId27"/>
    <p:sldId id="295" r:id="rId28"/>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cHail, Brian" initials="MB" lastIdx="8" clrIdx="0">
    <p:extLst>
      <p:ext uri="{19B8F6BF-5375-455C-9EA6-DF929625EA0E}">
        <p15:presenceInfo xmlns:p15="http://schemas.microsoft.com/office/powerpoint/2012/main" userId="S::bmchail@pa.gov::d1b033f8-17ef-42f9-96f5-f068321cee1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578F"/>
    <a:srgbClr val="FFD2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2" autoAdjust="0"/>
    <p:restoredTop sz="82609" autoAdjust="0"/>
  </p:normalViewPr>
  <p:slideViewPr>
    <p:cSldViewPr snapToGrid="0">
      <p:cViewPr varScale="1">
        <p:scale>
          <a:sx n="94" d="100"/>
          <a:sy n="94" d="100"/>
        </p:scale>
        <p:origin x="2094" y="84"/>
      </p:cViewPr>
      <p:guideLst/>
    </p:cSldViewPr>
  </p:slideViewPr>
  <p:notesTextViewPr>
    <p:cViewPr>
      <p:scale>
        <a:sx n="1" d="1"/>
        <a:sy n="1" d="1"/>
      </p:scale>
      <p:origin x="0" y="0"/>
    </p:cViewPr>
  </p:notesTextViewPr>
  <p:sorterViewPr>
    <p:cViewPr>
      <p:scale>
        <a:sx n="170" d="100"/>
        <a:sy n="170" d="100"/>
      </p:scale>
      <p:origin x="0" y="-20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37"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35"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AAB652C-4773-4BA3-982C-5674DD3E02C3}" type="datetimeFigureOut">
              <a:rPr lang="en-US" smtClean="0"/>
              <a:t>4/29/2022</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2269B75-A1C5-418D-9CBE-9D1529963A72}" type="slidenum">
              <a:rPr lang="en-US" smtClean="0"/>
              <a:t>‹#›</a:t>
            </a:fld>
            <a:endParaRPr lang="en-US" dirty="0"/>
          </a:p>
        </p:txBody>
      </p:sp>
    </p:spTree>
    <p:extLst>
      <p:ext uri="{BB962C8B-B14F-4D97-AF65-F5344CB8AC3E}">
        <p14:creationId xmlns:p14="http://schemas.microsoft.com/office/powerpoint/2010/main" val="2264102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269B75-A1C5-418D-9CBE-9D1529963A72}" type="slidenum">
              <a:rPr lang="en-US" smtClean="0"/>
              <a:t>1</a:t>
            </a:fld>
            <a:endParaRPr lang="en-US" dirty="0"/>
          </a:p>
        </p:txBody>
      </p:sp>
    </p:spTree>
    <p:extLst>
      <p:ext uri="{BB962C8B-B14F-4D97-AF65-F5344CB8AC3E}">
        <p14:creationId xmlns:p14="http://schemas.microsoft.com/office/powerpoint/2010/main" val="2223732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Biosecurity involves the exclusion of disease-causing organisms from the environment. This is particularly important in fish production. It is achieved using external and internal biosecurity barriers</a:t>
            </a:r>
          </a:p>
          <a:p>
            <a:endParaRPr lang="en-US" dirty="0"/>
          </a:p>
          <a:p>
            <a:endParaRPr lang="en-US" dirty="0"/>
          </a:p>
        </p:txBody>
      </p:sp>
      <p:sp>
        <p:nvSpPr>
          <p:cNvPr id="4" name="Slide Number Placeholder 3"/>
          <p:cNvSpPr>
            <a:spLocks noGrp="1"/>
          </p:cNvSpPr>
          <p:nvPr>
            <p:ph type="sldNum" sz="quarter" idx="5"/>
          </p:nvPr>
        </p:nvSpPr>
        <p:spPr/>
        <p:txBody>
          <a:bodyPr/>
          <a:lstStyle/>
          <a:p>
            <a:fld id="{A2269B75-A1C5-418D-9CBE-9D1529963A72}" type="slidenum">
              <a:rPr lang="en-US" smtClean="0"/>
              <a:t>2</a:t>
            </a:fld>
            <a:endParaRPr lang="en-US" dirty="0"/>
          </a:p>
        </p:txBody>
      </p:sp>
    </p:spTree>
    <p:extLst>
      <p:ext uri="{BB962C8B-B14F-4D97-AF65-F5344CB8AC3E}">
        <p14:creationId xmlns:p14="http://schemas.microsoft.com/office/powerpoint/2010/main" val="2194919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269B75-A1C5-418D-9CBE-9D1529963A72}" type="slidenum">
              <a:rPr lang="en-US" smtClean="0"/>
              <a:t>4</a:t>
            </a:fld>
            <a:endParaRPr lang="en-US" dirty="0"/>
          </a:p>
        </p:txBody>
      </p:sp>
    </p:spTree>
    <p:extLst>
      <p:ext uri="{BB962C8B-B14F-4D97-AF65-F5344CB8AC3E}">
        <p14:creationId xmlns:p14="http://schemas.microsoft.com/office/powerpoint/2010/main" val="1153260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269B75-A1C5-418D-9CBE-9D1529963A72}" type="slidenum">
              <a:rPr lang="en-US" smtClean="0"/>
              <a:t>9</a:t>
            </a:fld>
            <a:endParaRPr lang="en-US" dirty="0"/>
          </a:p>
        </p:txBody>
      </p:sp>
    </p:spTree>
    <p:extLst>
      <p:ext uri="{BB962C8B-B14F-4D97-AF65-F5344CB8AC3E}">
        <p14:creationId xmlns:p14="http://schemas.microsoft.com/office/powerpoint/2010/main" val="4186441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C3C3C"/>
                </a:solidFill>
                <a:effectLst/>
                <a:latin typeface="Malva"/>
              </a:rPr>
              <a:t>Proven Efficacy</a:t>
            </a:r>
          </a:p>
          <a:p>
            <a:pPr algn="l"/>
            <a:endParaRPr lang="en-US" b="0" i="0" dirty="0">
              <a:solidFill>
                <a:srgbClr val="3C3C3C"/>
              </a:solidFill>
              <a:effectLst/>
              <a:latin typeface="Malva"/>
            </a:endParaRPr>
          </a:p>
          <a:p>
            <a:pPr lvl="1"/>
            <a:r>
              <a:rPr lang="en-US" b="0" i="0" dirty="0">
                <a:solidFill>
                  <a:srgbClr val="3C3C3C"/>
                </a:solidFill>
                <a:effectLst/>
                <a:latin typeface="Malva"/>
              </a:rPr>
              <a:t>Not all disinfectants are effective against the wide range of viral, bacterial and fungal disease-causing organisms that affect fish production. </a:t>
            </a:r>
          </a:p>
          <a:p>
            <a:pPr lvl="1"/>
            <a:endParaRPr lang="en-US" b="0" i="0" dirty="0">
              <a:solidFill>
                <a:srgbClr val="3C3C3C"/>
              </a:solidFill>
              <a:effectLst/>
              <a:latin typeface="Malva"/>
            </a:endParaRPr>
          </a:p>
          <a:p>
            <a:pPr lvl="1"/>
            <a:r>
              <a:rPr lang="en-US" dirty="0">
                <a:solidFill>
                  <a:srgbClr val="3C3C3C"/>
                </a:solidFill>
                <a:latin typeface="Malva"/>
              </a:rPr>
              <a:t>D</a:t>
            </a:r>
            <a:r>
              <a:rPr lang="en-US" b="0" i="0" dirty="0">
                <a:solidFill>
                  <a:srgbClr val="3C3C3C"/>
                </a:solidFill>
                <a:effectLst/>
                <a:latin typeface="Malva"/>
              </a:rPr>
              <a:t>isinfectants with similar chemistry can have widely different ranges of activity and effective dilution rates.</a:t>
            </a:r>
          </a:p>
          <a:p>
            <a:endParaRPr lang="en-US" dirty="0"/>
          </a:p>
          <a:p>
            <a:endParaRPr lang="en-US" dirty="0"/>
          </a:p>
          <a:p>
            <a:pPr algn="l"/>
            <a:r>
              <a:rPr lang="en-US" b="0" i="0" dirty="0">
                <a:solidFill>
                  <a:srgbClr val="3C3C3C"/>
                </a:solidFill>
                <a:effectLst/>
                <a:latin typeface="Malva"/>
              </a:rPr>
              <a:t>Environmental Impact</a:t>
            </a:r>
          </a:p>
          <a:p>
            <a:pPr algn="l"/>
            <a:endParaRPr lang="en-US" b="0" i="0" dirty="0">
              <a:solidFill>
                <a:srgbClr val="3C3C3C"/>
              </a:solidFill>
              <a:effectLst/>
              <a:latin typeface="Malva"/>
            </a:endParaRPr>
          </a:p>
          <a:p>
            <a:pPr lvl="1"/>
            <a:r>
              <a:rPr lang="en-US" b="0" i="0" dirty="0">
                <a:solidFill>
                  <a:srgbClr val="3C3C3C"/>
                </a:solidFill>
                <a:effectLst/>
                <a:latin typeface="Malva"/>
              </a:rPr>
              <a:t>As well as being effective, it is important that the disinfectant causes no harm to the environment in which it is being used.</a:t>
            </a:r>
          </a:p>
          <a:p>
            <a:endParaRPr lang="en-US" dirty="0"/>
          </a:p>
          <a:p>
            <a:pPr algn="l"/>
            <a:r>
              <a:rPr lang="en-US" b="0" i="0" dirty="0">
                <a:solidFill>
                  <a:srgbClr val="3C3C3C"/>
                </a:solidFill>
                <a:effectLst/>
                <a:latin typeface="Malva"/>
              </a:rPr>
              <a:t>Operator Safety</a:t>
            </a:r>
          </a:p>
          <a:p>
            <a:pPr algn="l"/>
            <a:endParaRPr lang="en-US" b="0" i="0" dirty="0">
              <a:solidFill>
                <a:srgbClr val="3C3C3C"/>
              </a:solidFill>
              <a:effectLst/>
              <a:latin typeface="Malva"/>
            </a:endParaRPr>
          </a:p>
          <a:p>
            <a:pPr lvl="1"/>
            <a:r>
              <a:rPr lang="en-US" b="0" i="0" dirty="0">
                <a:solidFill>
                  <a:srgbClr val="3C3C3C"/>
                </a:solidFill>
                <a:effectLst/>
                <a:latin typeface="Malva"/>
              </a:rPr>
              <a:t>Given the exposure limits and dangers associated with the use of some disinfectants, consideration must be paid to operator safety. </a:t>
            </a:r>
          </a:p>
          <a:p>
            <a:endParaRPr lang="en-US" dirty="0"/>
          </a:p>
        </p:txBody>
      </p:sp>
      <p:sp>
        <p:nvSpPr>
          <p:cNvPr id="4" name="Slide Number Placeholder 3"/>
          <p:cNvSpPr>
            <a:spLocks noGrp="1"/>
          </p:cNvSpPr>
          <p:nvPr>
            <p:ph type="sldNum" sz="quarter" idx="5"/>
          </p:nvPr>
        </p:nvSpPr>
        <p:spPr/>
        <p:txBody>
          <a:bodyPr/>
          <a:lstStyle/>
          <a:p>
            <a:fld id="{A2269B75-A1C5-418D-9CBE-9D1529963A72}" type="slidenum">
              <a:rPr lang="en-US" smtClean="0"/>
              <a:t>13</a:t>
            </a:fld>
            <a:endParaRPr lang="en-US" dirty="0"/>
          </a:p>
        </p:txBody>
      </p:sp>
    </p:spTree>
    <p:extLst>
      <p:ext uri="{BB962C8B-B14F-4D97-AF65-F5344CB8AC3E}">
        <p14:creationId xmlns:p14="http://schemas.microsoft.com/office/powerpoint/2010/main" val="4138322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correct use and selection of disinfectants is very important </a:t>
            </a:r>
          </a:p>
          <a:p>
            <a:pPr lvl="1"/>
            <a:r>
              <a:rPr lang="en-US" dirty="0"/>
              <a:t>Ensures that pathogen challenge is minimized and  Maximizes the fish's natural defense against infection. </a:t>
            </a:r>
          </a:p>
          <a:p>
            <a:r>
              <a:rPr lang="en-US" dirty="0"/>
              <a:t>This in turn will dramatically reduce incidences of disease, reducing mortality and saving you money.</a:t>
            </a:r>
          </a:p>
          <a:p>
            <a:endParaRPr lang="en-US" dirty="0"/>
          </a:p>
        </p:txBody>
      </p:sp>
      <p:sp>
        <p:nvSpPr>
          <p:cNvPr id="4" name="Slide Number Placeholder 3"/>
          <p:cNvSpPr>
            <a:spLocks noGrp="1"/>
          </p:cNvSpPr>
          <p:nvPr>
            <p:ph type="sldNum" sz="quarter" idx="5"/>
          </p:nvPr>
        </p:nvSpPr>
        <p:spPr/>
        <p:txBody>
          <a:bodyPr/>
          <a:lstStyle/>
          <a:p>
            <a:fld id="{A2269B75-A1C5-418D-9CBE-9D1529963A72}" type="slidenum">
              <a:rPr lang="en-US" smtClean="0"/>
              <a:t>14</a:t>
            </a:fld>
            <a:endParaRPr lang="en-US" dirty="0"/>
          </a:p>
        </p:txBody>
      </p:sp>
    </p:spTree>
    <p:extLst>
      <p:ext uri="{BB962C8B-B14F-4D97-AF65-F5344CB8AC3E}">
        <p14:creationId xmlns:p14="http://schemas.microsoft.com/office/powerpoint/2010/main" val="1198574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2269B75-A1C5-418D-9CBE-9D1529963A72}" type="slidenum">
              <a:rPr lang="en-US" smtClean="0"/>
              <a:t>15</a:t>
            </a:fld>
            <a:endParaRPr lang="en-US" dirty="0"/>
          </a:p>
        </p:txBody>
      </p:sp>
    </p:spTree>
    <p:extLst>
      <p:ext uri="{BB962C8B-B14F-4D97-AF65-F5344CB8AC3E}">
        <p14:creationId xmlns:p14="http://schemas.microsoft.com/office/powerpoint/2010/main" val="335890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269B75-A1C5-418D-9CBE-9D1529963A72}" type="slidenum">
              <a:rPr lang="en-US" smtClean="0"/>
              <a:t>16</a:t>
            </a:fld>
            <a:endParaRPr lang="en-US" dirty="0"/>
          </a:p>
        </p:txBody>
      </p:sp>
    </p:spTree>
    <p:extLst>
      <p:ext uri="{BB962C8B-B14F-4D97-AF65-F5344CB8AC3E}">
        <p14:creationId xmlns:p14="http://schemas.microsoft.com/office/powerpoint/2010/main" val="11066612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resentation Title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F9D0FB3-DFB1-4AED-BEC4-7CF182463F24}"/>
              </a:ext>
            </a:extLst>
          </p:cNvPr>
          <p:cNvSpPr/>
          <p:nvPr userDrawn="1"/>
        </p:nvSpPr>
        <p:spPr>
          <a:xfrm>
            <a:off x="0" y="3528885"/>
            <a:ext cx="9144001" cy="73152"/>
          </a:xfrm>
          <a:prstGeom prst="rect">
            <a:avLst/>
          </a:prstGeom>
          <a:solidFill>
            <a:srgbClr val="FFD2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2F8321E3-9231-4428-AA07-B76981C62B54}"/>
              </a:ext>
            </a:extLst>
          </p:cNvPr>
          <p:cNvSpPr>
            <a:spLocks noGrp="1"/>
          </p:cNvSpPr>
          <p:nvPr>
            <p:ph type="ctrTitle"/>
          </p:nvPr>
        </p:nvSpPr>
        <p:spPr>
          <a:xfrm>
            <a:off x="2867592" y="1113817"/>
            <a:ext cx="5859802" cy="2387600"/>
          </a:xfrm>
        </p:spPr>
        <p:txBody>
          <a:bodyPr anchor="b"/>
          <a:lstStyle>
            <a:lvl1pPr algn="l">
              <a:defRPr sz="3600" b="1">
                <a:latin typeface="+mn-lt"/>
              </a:defRPr>
            </a:lvl1pPr>
          </a:lstStyle>
          <a:p>
            <a:r>
              <a:rPr lang="en-US" dirty="0"/>
              <a:t>Click to edit Master title style</a:t>
            </a:r>
          </a:p>
        </p:txBody>
      </p:sp>
      <p:sp>
        <p:nvSpPr>
          <p:cNvPr id="3" name="Subtitle 2">
            <a:extLst>
              <a:ext uri="{FF2B5EF4-FFF2-40B4-BE49-F238E27FC236}">
                <a16:creationId xmlns:a16="http://schemas.microsoft.com/office/drawing/2014/main" id="{41711298-B640-41D7-AB54-570AE85D4DC5}"/>
              </a:ext>
            </a:extLst>
          </p:cNvPr>
          <p:cNvSpPr>
            <a:spLocks noGrp="1"/>
          </p:cNvSpPr>
          <p:nvPr>
            <p:ph type="subTitle" idx="1"/>
          </p:nvPr>
        </p:nvSpPr>
        <p:spPr>
          <a:xfrm>
            <a:off x="2867592" y="3678952"/>
            <a:ext cx="5133408"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1" name="Picture 10">
            <a:extLst>
              <a:ext uri="{FF2B5EF4-FFF2-40B4-BE49-F238E27FC236}">
                <a16:creationId xmlns:a16="http://schemas.microsoft.com/office/drawing/2014/main" id="{AB978088-C657-4A0C-990E-70FA8324E4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0377" r="38251"/>
          <a:stretch/>
        </p:blipFill>
        <p:spPr>
          <a:xfrm>
            <a:off x="-25639" y="0"/>
            <a:ext cx="2726109" cy="6858000"/>
          </a:xfrm>
          <a:prstGeom prst="rect">
            <a:avLst/>
          </a:prstGeom>
        </p:spPr>
      </p:pic>
      <p:sp>
        <p:nvSpPr>
          <p:cNvPr id="12" name="Rectangle 11">
            <a:extLst>
              <a:ext uri="{FF2B5EF4-FFF2-40B4-BE49-F238E27FC236}">
                <a16:creationId xmlns:a16="http://schemas.microsoft.com/office/drawing/2014/main" id="{1A361F0C-6135-4101-ADE1-70BE9962C6AB}"/>
              </a:ext>
            </a:extLst>
          </p:cNvPr>
          <p:cNvSpPr>
            <a:spLocks noChangeAspect="1"/>
          </p:cNvSpPr>
          <p:nvPr userDrawn="1"/>
        </p:nvSpPr>
        <p:spPr>
          <a:xfrm>
            <a:off x="-25640" y="1"/>
            <a:ext cx="2726109" cy="6857999"/>
          </a:xfrm>
          <a:prstGeom prst="rect">
            <a:avLst/>
          </a:prstGeom>
          <a:solidFill>
            <a:srgbClr val="00578F">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Logo&#10;&#10;Description automatically generated">
            <a:extLst>
              <a:ext uri="{FF2B5EF4-FFF2-40B4-BE49-F238E27FC236}">
                <a16:creationId xmlns:a16="http://schemas.microsoft.com/office/drawing/2014/main" id="{FABAD55B-6777-491E-A4BF-4BBAA6CC336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2542" y="1898650"/>
            <a:ext cx="1529743" cy="1519238"/>
          </a:xfrm>
          <a:prstGeom prst="rect">
            <a:avLst/>
          </a:prstGeom>
        </p:spPr>
      </p:pic>
      <p:pic>
        <p:nvPicPr>
          <p:cNvPr id="14" name="Picture 13">
            <a:extLst>
              <a:ext uri="{FF2B5EF4-FFF2-40B4-BE49-F238E27FC236}">
                <a16:creationId xmlns:a16="http://schemas.microsoft.com/office/drawing/2014/main" id="{4FE79093-21AF-4612-9A99-E777EC7FE9C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11921" y="3602037"/>
            <a:ext cx="2450986" cy="663904"/>
          </a:xfrm>
          <a:prstGeom prst="rect">
            <a:avLst/>
          </a:prstGeom>
        </p:spPr>
      </p:pic>
    </p:spTree>
    <p:extLst>
      <p:ext uri="{BB962C8B-B14F-4D97-AF65-F5344CB8AC3E}">
        <p14:creationId xmlns:p14="http://schemas.microsoft.com/office/powerpoint/2010/main" val="349024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38E6F39-E4B6-4E0D-8471-15C9927A3774}"/>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48889" r="192" b="15894"/>
          <a:stretch/>
        </p:blipFill>
        <p:spPr>
          <a:xfrm>
            <a:off x="2" y="0"/>
            <a:ext cx="6126478" cy="833903"/>
          </a:xfrm>
          <a:prstGeom prst="rect">
            <a:avLst/>
          </a:prstGeom>
        </p:spPr>
      </p:pic>
      <p:sp>
        <p:nvSpPr>
          <p:cNvPr id="8" name="Rectangle 7">
            <a:extLst>
              <a:ext uri="{FF2B5EF4-FFF2-40B4-BE49-F238E27FC236}">
                <a16:creationId xmlns:a16="http://schemas.microsoft.com/office/drawing/2014/main" id="{46B3124B-617E-46AC-A68F-77751927B245}"/>
              </a:ext>
            </a:extLst>
          </p:cNvPr>
          <p:cNvSpPr/>
          <p:nvPr userDrawn="1"/>
        </p:nvSpPr>
        <p:spPr>
          <a:xfrm>
            <a:off x="0" y="-13063"/>
            <a:ext cx="6126478" cy="833903"/>
          </a:xfrm>
          <a:prstGeom prst="rect">
            <a:avLst/>
          </a:prstGeom>
          <a:solidFill>
            <a:srgbClr val="00578F">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Rectangle 8">
            <a:extLst>
              <a:ext uri="{FF2B5EF4-FFF2-40B4-BE49-F238E27FC236}">
                <a16:creationId xmlns:a16="http://schemas.microsoft.com/office/drawing/2014/main" id="{34E87C31-DE5B-4AF4-91E7-F848F3643FEB}"/>
              </a:ext>
            </a:extLst>
          </p:cNvPr>
          <p:cNvSpPr/>
          <p:nvPr userDrawn="1"/>
        </p:nvSpPr>
        <p:spPr>
          <a:xfrm>
            <a:off x="-1" y="928701"/>
            <a:ext cx="9144001" cy="73152"/>
          </a:xfrm>
          <a:prstGeom prst="rect">
            <a:avLst/>
          </a:prstGeom>
          <a:solidFill>
            <a:srgbClr val="FFD2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Title Placeholder 1">
            <a:extLst>
              <a:ext uri="{FF2B5EF4-FFF2-40B4-BE49-F238E27FC236}">
                <a16:creationId xmlns:a16="http://schemas.microsoft.com/office/drawing/2014/main" id="{88F7BF2E-AF5B-4627-8C65-644DAE2D1E4B}"/>
              </a:ext>
            </a:extLst>
          </p:cNvPr>
          <p:cNvSpPr>
            <a:spLocks noGrp="1"/>
          </p:cNvSpPr>
          <p:nvPr>
            <p:ph type="title"/>
          </p:nvPr>
        </p:nvSpPr>
        <p:spPr>
          <a:xfrm>
            <a:off x="154826" y="182567"/>
            <a:ext cx="5499909" cy="638274"/>
          </a:xfrm>
          <a:prstGeom prst="rect">
            <a:avLst/>
          </a:prstGeom>
        </p:spPr>
        <p:txBody>
          <a:bodyPr vert="horz" lIns="91440" tIns="45720" rIns="91440" bIns="45720" rtlCol="0" anchor="ctr">
            <a:normAutofit/>
          </a:bodyPr>
          <a:lstStyle>
            <a:lvl1pPr>
              <a:defRPr sz="3200" b="1">
                <a:solidFill>
                  <a:schemeClr val="bg1"/>
                </a:solidFill>
                <a:latin typeface="+mn-lt"/>
              </a:defRPr>
            </a:lvl1pPr>
          </a:lstStyle>
          <a:p>
            <a:r>
              <a:rPr lang="en-US" dirty="0"/>
              <a:t>Click to edit Master title style</a:t>
            </a:r>
          </a:p>
        </p:txBody>
      </p:sp>
      <p:pic>
        <p:nvPicPr>
          <p:cNvPr id="11" name="Picture 10" descr="A picture containing text, sign&#10;&#10;Description automatically generated">
            <a:extLst>
              <a:ext uri="{FF2B5EF4-FFF2-40B4-BE49-F238E27FC236}">
                <a16:creationId xmlns:a16="http://schemas.microsoft.com/office/drawing/2014/main" id="{AF82EC47-2CB7-41DF-A9B7-058F756DD7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70634" y="108938"/>
            <a:ext cx="2618782" cy="711902"/>
          </a:xfrm>
          <a:prstGeom prst="rect">
            <a:avLst/>
          </a:prstGeom>
        </p:spPr>
      </p:pic>
      <p:sp>
        <p:nvSpPr>
          <p:cNvPr id="12" name="Content Placeholder 2">
            <a:extLst>
              <a:ext uri="{FF2B5EF4-FFF2-40B4-BE49-F238E27FC236}">
                <a16:creationId xmlns:a16="http://schemas.microsoft.com/office/drawing/2014/main" id="{FA7BC21E-F446-4534-9A89-1DCA36F59E2B}"/>
              </a:ext>
            </a:extLst>
          </p:cNvPr>
          <p:cNvSpPr>
            <a:spLocks noGrp="1"/>
          </p:cNvSpPr>
          <p:nvPr>
            <p:ph sz="half" idx="1"/>
          </p:nvPr>
        </p:nvSpPr>
        <p:spPr>
          <a:xfrm>
            <a:off x="716975" y="1536192"/>
            <a:ext cx="7643554" cy="4640771"/>
          </a:xfrm>
          <a:prstGeom prst="rect">
            <a:avLst/>
          </a:prstGeom>
        </p:spPr>
        <p:txBody>
          <a:bodyPr/>
          <a:lstStyle>
            <a:lvl1pPr>
              <a:defRPr sz="2400">
                <a:latin typeface="+mn-lt"/>
              </a:defRPr>
            </a:lvl1pPr>
            <a:lvl2pPr marL="685800" indent="-228600">
              <a:buFont typeface="Courier New" panose="02070309020205020404" pitchFamily="49" charset="0"/>
              <a:buChar char="o"/>
              <a:defRPr sz="2000">
                <a:latin typeface="+mn-lt"/>
              </a:defRPr>
            </a:lvl2pPr>
            <a:lvl3pPr marL="1143000" indent="-228600">
              <a:buFont typeface="Wingdings" panose="05000000000000000000" pitchFamily="2" charset="2"/>
              <a:buChar char="§"/>
              <a:defRPr sz="1800">
                <a:latin typeface="+mn-lt"/>
              </a:defRPr>
            </a:lvl3pPr>
            <a:lvl4pPr>
              <a:defRPr sz="1600">
                <a:latin typeface="+mn-lt"/>
              </a:defRPr>
            </a:lvl4pPr>
            <a:lvl5pPr marL="2057400" indent="-228600">
              <a:buFont typeface="Courier New" panose="02070309020205020404" pitchFamily="49" charset="0"/>
              <a:buChar char="o"/>
              <a:defRPr sz="16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a:extLst>
              <a:ext uri="{FF2B5EF4-FFF2-40B4-BE49-F238E27FC236}">
                <a16:creationId xmlns:a16="http://schemas.microsoft.com/office/drawing/2014/main" id="{A3F89A28-C2F9-400D-9A9A-C9BE810130E8}"/>
              </a:ext>
            </a:extLst>
          </p:cNvPr>
          <p:cNvSpPr txBox="1">
            <a:spLocks noChangeAspect="1"/>
          </p:cNvSpPr>
          <p:nvPr userDrawn="1"/>
        </p:nvSpPr>
        <p:spPr>
          <a:xfrm>
            <a:off x="6839297" y="6386717"/>
            <a:ext cx="2057400" cy="246842"/>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Page </a:t>
            </a:r>
            <a:fld id="{5C9B83A1-8924-40A1-8712-F49FC576547C}" type="slidenum">
              <a:rPr lang="en-US" smtClean="0"/>
              <a:pPr/>
              <a:t>‹#›</a:t>
            </a:fld>
            <a:endParaRPr lang="en-US" dirty="0"/>
          </a:p>
        </p:txBody>
      </p:sp>
    </p:spTree>
    <p:extLst>
      <p:ext uri="{BB962C8B-B14F-4D97-AF65-F5344CB8AC3E}">
        <p14:creationId xmlns:p14="http://schemas.microsoft.com/office/powerpoint/2010/main" val="3784153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b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C401988-6BE3-4D78-9FA5-A39DC55042D5}"/>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40057" r="24999" b="11948"/>
          <a:stretch/>
        </p:blipFill>
        <p:spPr>
          <a:xfrm>
            <a:off x="0" y="1122364"/>
            <a:ext cx="9144000" cy="2306636"/>
          </a:xfrm>
          <a:prstGeom prst="rect">
            <a:avLst/>
          </a:prstGeom>
        </p:spPr>
      </p:pic>
      <p:sp>
        <p:nvSpPr>
          <p:cNvPr id="10" name="Rectangle 9">
            <a:extLst>
              <a:ext uri="{FF2B5EF4-FFF2-40B4-BE49-F238E27FC236}">
                <a16:creationId xmlns:a16="http://schemas.microsoft.com/office/drawing/2014/main" id="{A8272EC5-A191-4068-8318-4197E7F6DC23}"/>
              </a:ext>
            </a:extLst>
          </p:cNvPr>
          <p:cNvSpPr/>
          <p:nvPr userDrawn="1"/>
        </p:nvSpPr>
        <p:spPr>
          <a:xfrm>
            <a:off x="0" y="1122364"/>
            <a:ext cx="9144000" cy="2306636"/>
          </a:xfrm>
          <a:prstGeom prst="rect">
            <a:avLst/>
          </a:prstGeom>
          <a:solidFill>
            <a:srgbClr val="00578F">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id="{36A593CD-3209-401A-877B-CF7DEEF967DB}"/>
              </a:ext>
            </a:extLst>
          </p:cNvPr>
          <p:cNvSpPr>
            <a:spLocks noGrp="1"/>
          </p:cNvSpPr>
          <p:nvPr>
            <p:ph type="ctrTitle"/>
          </p:nvPr>
        </p:nvSpPr>
        <p:spPr>
          <a:xfrm>
            <a:off x="247650" y="1122364"/>
            <a:ext cx="8896350" cy="2215660"/>
          </a:xfrm>
          <a:prstGeom prst="rect">
            <a:avLst/>
          </a:prstGeom>
        </p:spPr>
        <p:txBody>
          <a:bodyPr anchor="b">
            <a:normAutofit/>
          </a:bodyPr>
          <a:lstStyle>
            <a:lvl1pPr algn="ctr">
              <a:defRPr sz="3600" b="1">
                <a:solidFill>
                  <a:schemeClr val="bg1"/>
                </a:solidFill>
                <a:latin typeface="+mn-lt"/>
              </a:defRPr>
            </a:lvl1pPr>
          </a:lstStyle>
          <a:p>
            <a:r>
              <a:rPr lang="en-US" dirty="0"/>
              <a:t>Click to edit Master title style</a:t>
            </a:r>
          </a:p>
        </p:txBody>
      </p:sp>
      <p:sp>
        <p:nvSpPr>
          <p:cNvPr id="16" name="Subtitle 2">
            <a:extLst>
              <a:ext uri="{FF2B5EF4-FFF2-40B4-BE49-F238E27FC236}">
                <a16:creationId xmlns:a16="http://schemas.microsoft.com/office/drawing/2014/main" id="{71BF4BDF-4261-4B7F-B34B-A368F0565F3F}"/>
              </a:ext>
            </a:extLst>
          </p:cNvPr>
          <p:cNvSpPr>
            <a:spLocks noGrp="1"/>
          </p:cNvSpPr>
          <p:nvPr>
            <p:ph type="subTitle" idx="1"/>
          </p:nvPr>
        </p:nvSpPr>
        <p:spPr>
          <a:xfrm>
            <a:off x="247650" y="3773978"/>
            <a:ext cx="8896350" cy="1483822"/>
          </a:xfrm>
          <a:prstGeom prst="rect">
            <a:avLst/>
          </a:prstGeo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8" name="Rectangle 17">
            <a:extLst>
              <a:ext uri="{FF2B5EF4-FFF2-40B4-BE49-F238E27FC236}">
                <a16:creationId xmlns:a16="http://schemas.microsoft.com/office/drawing/2014/main" id="{A67B92EA-7391-4330-A8CC-1ADD7CBEE781}"/>
              </a:ext>
            </a:extLst>
          </p:cNvPr>
          <p:cNvSpPr/>
          <p:nvPr userDrawn="1"/>
        </p:nvSpPr>
        <p:spPr>
          <a:xfrm>
            <a:off x="0" y="3512259"/>
            <a:ext cx="9144001" cy="73152"/>
          </a:xfrm>
          <a:prstGeom prst="rect">
            <a:avLst/>
          </a:prstGeom>
          <a:solidFill>
            <a:srgbClr val="FFD2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412401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Content">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1305E8B4-9478-42E9-8FE2-C352B1C4F13F}"/>
              </a:ext>
            </a:extLst>
          </p:cNvPr>
          <p:cNvSpPr>
            <a:spLocks noGrp="1"/>
          </p:cNvSpPr>
          <p:nvPr>
            <p:ph sz="half" idx="1"/>
          </p:nvPr>
        </p:nvSpPr>
        <p:spPr>
          <a:xfrm>
            <a:off x="716975" y="1502229"/>
            <a:ext cx="3797877" cy="4674734"/>
          </a:xfrm>
          <a:prstGeom prst="rect">
            <a:avLst/>
          </a:prstGeom>
        </p:spPr>
        <p:txBody>
          <a:bodyPr/>
          <a:lstStyle>
            <a:lvl1pPr>
              <a:defRPr sz="2400">
                <a:latin typeface="+mn-lt"/>
              </a:defRPr>
            </a:lvl1pPr>
            <a:lvl2pPr marL="685800" indent="-228600">
              <a:buFont typeface="Courier New" panose="02070309020205020404" pitchFamily="49" charset="0"/>
              <a:buChar char="o"/>
              <a:defRPr sz="2000">
                <a:latin typeface="+mn-lt"/>
              </a:defRPr>
            </a:lvl2pPr>
            <a:lvl3pPr marL="1143000" indent="-228600">
              <a:buFont typeface="Wingdings" panose="05000000000000000000" pitchFamily="2" charset="2"/>
              <a:buChar char="§"/>
              <a:defRPr sz="1800">
                <a:latin typeface="+mn-lt"/>
              </a:defRPr>
            </a:lvl3pPr>
            <a:lvl4pPr>
              <a:defRPr sz="1600">
                <a:latin typeface="+mn-lt"/>
              </a:defRPr>
            </a:lvl4pPr>
            <a:lvl5pPr marL="2057400" indent="-228600">
              <a:buFont typeface="Courier New" panose="02070309020205020404" pitchFamily="49" charset="0"/>
              <a:buChar char="o"/>
              <a:defRPr sz="16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3">
            <a:extLst>
              <a:ext uri="{FF2B5EF4-FFF2-40B4-BE49-F238E27FC236}">
                <a16:creationId xmlns:a16="http://schemas.microsoft.com/office/drawing/2014/main" id="{353D7DC3-7CFF-42C2-9023-72A97D020B42}"/>
              </a:ext>
            </a:extLst>
          </p:cNvPr>
          <p:cNvSpPr>
            <a:spLocks noGrp="1"/>
          </p:cNvSpPr>
          <p:nvPr>
            <p:ph sz="half" idx="2"/>
          </p:nvPr>
        </p:nvSpPr>
        <p:spPr>
          <a:xfrm>
            <a:off x="4629154" y="1502229"/>
            <a:ext cx="3731375" cy="4674734"/>
          </a:xfrm>
          <a:prstGeom prst="rect">
            <a:avLst/>
          </a:prstGeom>
        </p:spPr>
        <p:txBody>
          <a:bodyPr/>
          <a:lstStyle>
            <a:lvl1pPr>
              <a:defRPr sz="2400">
                <a:latin typeface="+mn-lt"/>
              </a:defRPr>
            </a:lvl1pPr>
            <a:lvl2pPr marL="685800" indent="-228600">
              <a:buFont typeface="Courier New" panose="02070309020205020404" pitchFamily="49" charset="0"/>
              <a:buChar char="o"/>
              <a:defRPr sz="2000">
                <a:latin typeface="+mn-lt"/>
              </a:defRPr>
            </a:lvl2pPr>
            <a:lvl3pPr marL="1143000" indent="-228600">
              <a:buFont typeface="Wingdings" panose="05000000000000000000" pitchFamily="2" charset="2"/>
              <a:buChar char="§"/>
              <a:defRPr sz="1800">
                <a:latin typeface="+mn-lt"/>
              </a:defRPr>
            </a:lvl3pPr>
            <a:lvl4pPr>
              <a:defRPr sz="1600">
                <a:latin typeface="+mn-lt"/>
              </a:defRPr>
            </a:lvl4pPr>
            <a:lvl5pPr marL="2057400" indent="-228600">
              <a:buFont typeface="Courier New" panose="02070309020205020404" pitchFamily="49" charset="0"/>
              <a:buChar char="o"/>
              <a:defRPr sz="16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Slide Number Placeholder 5">
            <a:extLst>
              <a:ext uri="{FF2B5EF4-FFF2-40B4-BE49-F238E27FC236}">
                <a16:creationId xmlns:a16="http://schemas.microsoft.com/office/drawing/2014/main" id="{747E7A2B-D0A9-4338-AEE1-7E5C32BAB298}"/>
              </a:ext>
            </a:extLst>
          </p:cNvPr>
          <p:cNvSpPr txBox="1">
            <a:spLocks noChangeAspect="1"/>
          </p:cNvSpPr>
          <p:nvPr userDrawn="1"/>
        </p:nvSpPr>
        <p:spPr>
          <a:xfrm>
            <a:off x="6839297" y="6386717"/>
            <a:ext cx="2057400" cy="246842"/>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Page </a:t>
            </a:r>
            <a:fld id="{5C9B83A1-8924-40A1-8712-F49FC576547C}" type="slidenum">
              <a:rPr lang="en-US" smtClean="0"/>
              <a:pPr/>
              <a:t>‹#›</a:t>
            </a:fld>
            <a:endParaRPr lang="en-US" dirty="0"/>
          </a:p>
        </p:txBody>
      </p:sp>
      <p:pic>
        <p:nvPicPr>
          <p:cNvPr id="10" name="Picture 9">
            <a:extLst>
              <a:ext uri="{FF2B5EF4-FFF2-40B4-BE49-F238E27FC236}">
                <a16:creationId xmlns:a16="http://schemas.microsoft.com/office/drawing/2014/main" id="{769A0582-5B73-4B85-84FF-E10BE5C2D27A}"/>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48889" r="192" b="15894"/>
          <a:stretch/>
        </p:blipFill>
        <p:spPr>
          <a:xfrm>
            <a:off x="2" y="0"/>
            <a:ext cx="6126478" cy="833903"/>
          </a:xfrm>
          <a:prstGeom prst="rect">
            <a:avLst/>
          </a:prstGeom>
        </p:spPr>
      </p:pic>
      <p:sp>
        <p:nvSpPr>
          <p:cNvPr id="11" name="Rectangle 10">
            <a:extLst>
              <a:ext uri="{FF2B5EF4-FFF2-40B4-BE49-F238E27FC236}">
                <a16:creationId xmlns:a16="http://schemas.microsoft.com/office/drawing/2014/main" id="{84389846-4DAC-4AA0-8220-2B05DA6FC260}"/>
              </a:ext>
            </a:extLst>
          </p:cNvPr>
          <p:cNvSpPr/>
          <p:nvPr userDrawn="1"/>
        </p:nvSpPr>
        <p:spPr>
          <a:xfrm>
            <a:off x="0" y="-13063"/>
            <a:ext cx="6126478" cy="833903"/>
          </a:xfrm>
          <a:prstGeom prst="rect">
            <a:avLst/>
          </a:prstGeom>
          <a:solidFill>
            <a:srgbClr val="00578F">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Rectangle 11">
            <a:extLst>
              <a:ext uri="{FF2B5EF4-FFF2-40B4-BE49-F238E27FC236}">
                <a16:creationId xmlns:a16="http://schemas.microsoft.com/office/drawing/2014/main" id="{F5832C68-BA4C-46D3-AC79-59604560F71A}"/>
              </a:ext>
            </a:extLst>
          </p:cNvPr>
          <p:cNvSpPr/>
          <p:nvPr userDrawn="1"/>
        </p:nvSpPr>
        <p:spPr>
          <a:xfrm>
            <a:off x="-1" y="928701"/>
            <a:ext cx="9144001" cy="73152"/>
          </a:xfrm>
          <a:prstGeom prst="rect">
            <a:avLst/>
          </a:prstGeom>
          <a:solidFill>
            <a:srgbClr val="FFD2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Title Placeholder 1">
            <a:extLst>
              <a:ext uri="{FF2B5EF4-FFF2-40B4-BE49-F238E27FC236}">
                <a16:creationId xmlns:a16="http://schemas.microsoft.com/office/drawing/2014/main" id="{61DC8B35-F66E-41F6-AA14-8F0DD0D083EC}"/>
              </a:ext>
            </a:extLst>
          </p:cNvPr>
          <p:cNvSpPr>
            <a:spLocks noGrp="1"/>
          </p:cNvSpPr>
          <p:nvPr>
            <p:ph type="title"/>
          </p:nvPr>
        </p:nvSpPr>
        <p:spPr>
          <a:xfrm>
            <a:off x="154826" y="182567"/>
            <a:ext cx="5499909" cy="638274"/>
          </a:xfrm>
          <a:prstGeom prst="rect">
            <a:avLst/>
          </a:prstGeom>
        </p:spPr>
        <p:txBody>
          <a:bodyPr vert="horz" lIns="91440" tIns="45720" rIns="91440" bIns="45720" rtlCol="0" anchor="ctr">
            <a:normAutofit/>
          </a:bodyPr>
          <a:lstStyle>
            <a:lvl1pPr>
              <a:defRPr sz="3200" b="1">
                <a:solidFill>
                  <a:schemeClr val="bg1"/>
                </a:solidFill>
                <a:latin typeface="+mn-lt"/>
              </a:defRPr>
            </a:lvl1pPr>
          </a:lstStyle>
          <a:p>
            <a:r>
              <a:rPr lang="en-US" dirty="0"/>
              <a:t>Click to edit Master title style</a:t>
            </a:r>
          </a:p>
        </p:txBody>
      </p:sp>
      <p:pic>
        <p:nvPicPr>
          <p:cNvPr id="19" name="Picture 18" descr="A picture containing text, sign&#10;&#10;Description automatically generated">
            <a:extLst>
              <a:ext uri="{FF2B5EF4-FFF2-40B4-BE49-F238E27FC236}">
                <a16:creationId xmlns:a16="http://schemas.microsoft.com/office/drawing/2014/main" id="{56AAC757-9844-4CE0-9CBA-C57A9288B8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70634" y="108938"/>
            <a:ext cx="2618782" cy="711902"/>
          </a:xfrm>
          <a:prstGeom prst="rect">
            <a:avLst/>
          </a:prstGeom>
        </p:spPr>
      </p:pic>
    </p:spTree>
    <p:extLst>
      <p:ext uri="{BB962C8B-B14F-4D97-AF65-F5344CB8AC3E}">
        <p14:creationId xmlns:p14="http://schemas.microsoft.com/office/powerpoint/2010/main" val="1310155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5" name="Text Placeholder 3">
            <a:extLst>
              <a:ext uri="{FF2B5EF4-FFF2-40B4-BE49-F238E27FC236}">
                <a16:creationId xmlns:a16="http://schemas.microsoft.com/office/drawing/2014/main" id="{9401D0DA-6161-4496-955C-BF7214B11A40}"/>
              </a:ext>
            </a:extLst>
          </p:cNvPr>
          <p:cNvSpPr>
            <a:spLocks noGrp="1"/>
          </p:cNvSpPr>
          <p:nvPr>
            <p:ph type="body" sz="half" idx="2"/>
          </p:nvPr>
        </p:nvSpPr>
        <p:spPr>
          <a:xfrm>
            <a:off x="716975" y="1560859"/>
            <a:ext cx="3797876" cy="840422"/>
          </a:xfrm>
          <a:prstGeom prst="rect">
            <a:avLst/>
          </a:prstGeom>
        </p:spPr>
        <p:txBody>
          <a:bodyPr>
            <a:normAutofit/>
          </a:bodyPr>
          <a:lstStyle>
            <a:lvl1pPr marL="0" indent="0">
              <a:buNone/>
              <a:defRPr sz="2800" b="1">
                <a:latin typeface="+mn-lt"/>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dirty="0"/>
              <a:t>Click to edit Master text styles</a:t>
            </a:r>
          </a:p>
        </p:txBody>
      </p:sp>
      <p:sp>
        <p:nvSpPr>
          <p:cNvPr id="22" name="Slide Number Placeholder 5">
            <a:extLst>
              <a:ext uri="{FF2B5EF4-FFF2-40B4-BE49-F238E27FC236}">
                <a16:creationId xmlns:a16="http://schemas.microsoft.com/office/drawing/2014/main" id="{9819C9A3-B520-494F-898F-D021F372326F}"/>
              </a:ext>
            </a:extLst>
          </p:cNvPr>
          <p:cNvSpPr txBox="1">
            <a:spLocks noChangeAspect="1"/>
          </p:cNvSpPr>
          <p:nvPr userDrawn="1"/>
        </p:nvSpPr>
        <p:spPr>
          <a:xfrm>
            <a:off x="6839297" y="6386717"/>
            <a:ext cx="2057400" cy="246842"/>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Page </a:t>
            </a:r>
            <a:fld id="{5C9B83A1-8924-40A1-8712-F49FC576547C}" type="slidenum">
              <a:rPr lang="en-US" smtClean="0"/>
              <a:pPr/>
              <a:t>‹#›</a:t>
            </a:fld>
            <a:endParaRPr lang="en-US" dirty="0"/>
          </a:p>
        </p:txBody>
      </p:sp>
      <p:sp>
        <p:nvSpPr>
          <p:cNvPr id="23" name="Content Placeholder 2">
            <a:extLst>
              <a:ext uri="{FF2B5EF4-FFF2-40B4-BE49-F238E27FC236}">
                <a16:creationId xmlns:a16="http://schemas.microsoft.com/office/drawing/2014/main" id="{3DC8C8EC-01D7-4666-8025-D76125B3E340}"/>
              </a:ext>
            </a:extLst>
          </p:cNvPr>
          <p:cNvSpPr>
            <a:spLocks noGrp="1"/>
          </p:cNvSpPr>
          <p:nvPr>
            <p:ph sz="half" idx="10"/>
          </p:nvPr>
        </p:nvSpPr>
        <p:spPr>
          <a:xfrm>
            <a:off x="716975" y="2560321"/>
            <a:ext cx="3797877" cy="3616642"/>
          </a:xfrm>
          <a:prstGeom prst="rect">
            <a:avLst/>
          </a:prstGeom>
        </p:spPr>
        <p:txBody>
          <a:bodyPr/>
          <a:lstStyle>
            <a:lvl1pPr>
              <a:defRPr sz="2400">
                <a:latin typeface="+mn-lt"/>
              </a:defRPr>
            </a:lvl1pPr>
            <a:lvl2pPr marL="685800" indent="-228600">
              <a:buFont typeface="Courier New" panose="02070309020205020404" pitchFamily="49" charset="0"/>
              <a:buChar char="o"/>
              <a:defRPr sz="2000">
                <a:latin typeface="+mn-lt"/>
              </a:defRPr>
            </a:lvl2pPr>
            <a:lvl3pPr marL="1143000" indent="-228600">
              <a:buFont typeface="Wingdings" panose="05000000000000000000" pitchFamily="2" charset="2"/>
              <a:buChar char="§"/>
              <a:defRPr sz="1800">
                <a:latin typeface="+mn-lt"/>
              </a:defRPr>
            </a:lvl3pPr>
            <a:lvl4pPr>
              <a:defRPr sz="1600">
                <a:latin typeface="+mn-lt"/>
              </a:defRPr>
            </a:lvl4pPr>
            <a:lvl5pPr marL="2057400" indent="-228600">
              <a:buFont typeface="Courier New" panose="02070309020205020404" pitchFamily="49" charset="0"/>
              <a:buChar char="o"/>
              <a:defRPr sz="16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Content Placeholder 2">
            <a:extLst>
              <a:ext uri="{FF2B5EF4-FFF2-40B4-BE49-F238E27FC236}">
                <a16:creationId xmlns:a16="http://schemas.microsoft.com/office/drawing/2014/main" id="{D20A03F9-0D6B-4487-BC1C-80EB6C2CAB00}"/>
              </a:ext>
            </a:extLst>
          </p:cNvPr>
          <p:cNvSpPr>
            <a:spLocks noGrp="1"/>
          </p:cNvSpPr>
          <p:nvPr>
            <p:ph sz="half" idx="11"/>
          </p:nvPr>
        </p:nvSpPr>
        <p:spPr>
          <a:xfrm>
            <a:off x="4713867" y="2563091"/>
            <a:ext cx="3797877" cy="3616642"/>
          </a:xfrm>
          <a:prstGeom prst="rect">
            <a:avLst/>
          </a:prstGeom>
        </p:spPr>
        <p:txBody>
          <a:bodyPr/>
          <a:lstStyle>
            <a:lvl1pPr>
              <a:defRPr sz="2400">
                <a:latin typeface="+mn-lt"/>
              </a:defRPr>
            </a:lvl1pPr>
            <a:lvl2pPr marL="685800" indent="-228600">
              <a:buFont typeface="Courier New" panose="02070309020205020404" pitchFamily="49" charset="0"/>
              <a:buChar char="o"/>
              <a:defRPr sz="2000">
                <a:latin typeface="+mn-lt"/>
              </a:defRPr>
            </a:lvl2pPr>
            <a:lvl3pPr marL="1143000" indent="-228600">
              <a:buFont typeface="Wingdings" panose="05000000000000000000" pitchFamily="2" charset="2"/>
              <a:buChar char="§"/>
              <a:defRPr sz="1800">
                <a:latin typeface="+mn-lt"/>
              </a:defRPr>
            </a:lvl3pPr>
            <a:lvl4pPr>
              <a:defRPr sz="1600">
                <a:latin typeface="+mn-lt"/>
              </a:defRPr>
            </a:lvl4pPr>
            <a:lvl5pPr marL="2057400" indent="-228600">
              <a:buFont typeface="Courier New" panose="02070309020205020404" pitchFamily="49" charset="0"/>
              <a:buChar char="o"/>
              <a:defRPr sz="16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3">
            <a:extLst>
              <a:ext uri="{FF2B5EF4-FFF2-40B4-BE49-F238E27FC236}">
                <a16:creationId xmlns:a16="http://schemas.microsoft.com/office/drawing/2014/main" id="{A2E3925A-2588-4050-8E53-477B2D2C6275}"/>
              </a:ext>
            </a:extLst>
          </p:cNvPr>
          <p:cNvSpPr>
            <a:spLocks noGrp="1"/>
          </p:cNvSpPr>
          <p:nvPr>
            <p:ph type="body" sz="half" idx="12"/>
          </p:nvPr>
        </p:nvSpPr>
        <p:spPr>
          <a:xfrm>
            <a:off x="4713865" y="1560858"/>
            <a:ext cx="3797875" cy="840423"/>
          </a:xfrm>
          <a:prstGeom prst="rect">
            <a:avLst/>
          </a:prstGeom>
        </p:spPr>
        <p:txBody>
          <a:bodyPr>
            <a:normAutofit/>
          </a:bodyPr>
          <a:lstStyle>
            <a:lvl1pPr marL="0" indent="0">
              <a:buNone/>
              <a:defRPr sz="2800" b="1">
                <a:latin typeface="+mn-lt"/>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dirty="0"/>
              <a:t>Click to edit Master text styles</a:t>
            </a:r>
          </a:p>
        </p:txBody>
      </p:sp>
      <p:pic>
        <p:nvPicPr>
          <p:cNvPr id="13" name="Picture 12">
            <a:extLst>
              <a:ext uri="{FF2B5EF4-FFF2-40B4-BE49-F238E27FC236}">
                <a16:creationId xmlns:a16="http://schemas.microsoft.com/office/drawing/2014/main" id="{0F703D1B-BC14-409F-94C5-4A4084237F07}"/>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48889" r="192" b="15894"/>
          <a:stretch/>
        </p:blipFill>
        <p:spPr>
          <a:xfrm>
            <a:off x="2" y="0"/>
            <a:ext cx="6126478" cy="833903"/>
          </a:xfrm>
          <a:prstGeom prst="rect">
            <a:avLst/>
          </a:prstGeom>
        </p:spPr>
      </p:pic>
      <p:sp>
        <p:nvSpPr>
          <p:cNvPr id="15" name="Rectangle 14">
            <a:extLst>
              <a:ext uri="{FF2B5EF4-FFF2-40B4-BE49-F238E27FC236}">
                <a16:creationId xmlns:a16="http://schemas.microsoft.com/office/drawing/2014/main" id="{0CB7C159-30CE-4471-8CB4-215295F5869B}"/>
              </a:ext>
            </a:extLst>
          </p:cNvPr>
          <p:cNvSpPr/>
          <p:nvPr userDrawn="1"/>
        </p:nvSpPr>
        <p:spPr>
          <a:xfrm>
            <a:off x="0" y="-13063"/>
            <a:ext cx="6126478" cy="833903"/>
          </a:xfrm>
          <a:prstGeom prst="rect">
            <a:avLst/>
          </a:prstGeom>
          <a:solidFill>
            <a:srgbClr val="00578F">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Rectangle 15">
            <a:extLst>
              <a:ext uri="{FF2B5EF4-FFF2-40B4-BE49-F238E27FC236}">
                <a16:creationId xmlns:a16="http://schemas.microsoft.com/office/drawing/2014/main" id="{1DBFB839-C342-40D4-A791-5AF7CF76900B}"/>
              </a:ext>
            </a:extLst>
          </p:cNvPr>
          <p:cNvSpPr/>
          <p:nvPr userDrawn="1"/>
        </p:nvSpPr>
        <p:spPr>
          <a:xfrm>
            <a:off x="-1" y="928701"/>
            <a:ext cx="9144001" cy="73152"/>
          </a:xfrm>
          <a:prstGeom prst="rect">
            <a:avLst/>
          </a:prstGeom>
          <a:solidFill>
            <a:srgbClr val="FFD2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Title Placeholder 1">
            <a:extLst>
              <a:ext uri="{FF2B5EF4-FFF2-40B4-BE49-F238E27FC236}">
                <a16:creationId xmlns:a16="http://schemas.microsoft.com/office/drawing/2014/main" id="{0851F7BF-71D7-40B0-B2FD-CC46107F9827}"/>
              </a:ext>
            </a:extLst>
          </p:cNvPr>
          <p:cNvSpPr>
            <a:spLocks noGrp="1"/>
          </p:cNvSpPr>
          <p:nvPr>
            <p:ph type="title"/>
          </p:nvPr>
        </p:nvSpPr>
        <p:spPr>
          <a:xfrm>
            <a:off x="154826" y="182567"/>
            <a:ext cx="5499909" cy="638274"/>
          </a:xfrm>
          <a:prstGeom prst="rect">
            <a:avLst/>
          </a:prstGeom>
        </p:spPr>
        <p:txBody>
          <a:bodyPr vert="horz" lIns="91440" tIns="45720" rIns="91440" bIns="45720" rtlCol="0" anchor="ctr">
            <a:normAutofit/>
          </a:bodyPr>
          <a:lstStyle>
            <a:lvl1pPr>
              <a:defRPr sz="3200" b="1">
                <a:solidFill>
                  <a:schemeClr val="bg1"/>
                </a:solidFill>
                <a:latin typeface="+mn-lt"/>
              </a:defRPr>
            </a:lvl1pPr>
          </a:lstStyle>
          <a:p>
            <a:r>
              <a:rPr lang="en-US" dirty="0"/>
              <a:t>Click to edit Master title style</a:t>
            </a:r>
          </a:p>
        </p:txBody>
      </p:sp>
      <p:pic>
        <p:nvPicPr>
          <p:cNvPr id="18" name="Picture 17" descr="A picture containing text, sign&#10;&#10;Description automatically generated">
            <a:extLst>
              <a:ext uri="{FF2B5EF4-FFF2-40B4-BE49-F238E27FC236}">
                <a16:creationId xmlns:a16="http://schemas.microsoft.com/office/drawing/2014/main" id="{47D95C00-9036-4D9E-8473-22900B65007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70634" y="108938"/>
            <a:ext cx="2618782" cy="711902"/>
          </a:xfrm>
          <a:prstGeom prst="rect">
            <a:avLst/>
          </a:prstGeom>
        </p:spPr>
      </p:pic>
    </p:spTree>
    <p:extLst>
      <p:ext uri="{BB962C8B-B14F-4D97-AF65-F5344CB8AC3E}">
        <p14:creationId xmlns:p14="http://schemas.microsoft.com/office/powerpoint/2010/main" val="3508715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2FA67AC-D2DA-4459-80DF-00004AFA8F71}"/>
              </a:ext>
            </a:extLst>
          </p:cNvPr>
          <p:cNvSpPr>
            <a:spLocks noGrp="1"/>
          </p:cNvSpPr>
          <p:nvPr>
            <p:ph type="body" sz="half" idx="2"/>
          </p:nvPr>
        </p:nvSpPr>
        <p:spPr>
          <a:xfrm>
            <a:off x="716974" y="1536193"/>
            <a:ext cx="3036224" cy="4654847"/>
          </a:xfrm>
          <a:prstGeom prst="rect">
            <a:avLst/>
          </a:prstGeom>
        </p:spPr>
        <p:txBody>
          <a:bodyPr>
            <a:normAutofit/>
          </a:bodyPr>
          <a:lstStyle>
            <a:lvl1pPr marL="0" indent="0">
              <a:buNone/>
              <a:defRPr sz="2800" b="1">
                <a:latin typeface="+mn-lt"/>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dirty="0"/>
              <a:t>Click to edit Master text styles</a:t>
            </a:r>
          </a:p>
        </p:txBody>
      </p:sp>
      <p:sp>
        <p:nvSpPr>
          <p:cNvPr id="14" name="Content Placeholder 3">
            <a:extLst>
              <a:ext uri="{FF2B5EF4-FFF2-40B4-BE49-F238E27FC236}">
                <a16:creationId xmlns:a16="http://schemas.microsoft.com/office/drawing/2014/main" id="{362A8E9A-4D6C-4DE9-997C-E654B062E66D}"/>
              </a:ext>
            </a:extLst>
          </p:cNvPr>
          <p:cNvSpPr>
            <a:spLocks noGrp="1"/>
          </p:cNvSpPr>
          <p:nvPr>
            <p:ph sz="half" idx="10"/>
          </p:nvPr>
        </p:nvSpPr>
        <p:spPr>
          <a:xfrm>
            <a:off x="3977644" y="1538772"/>
            <a:ext cx="4382885" cy="4652271"/>
          </a:xfrm>
          <a:prstGeom prst="rect">
            <a:avLst/>
          </a:prstGeom>
        </p:spPr>
        <p:txBody>
          <a:bodyPr>
            <a:normAutofit/>
          </a:bodyPr>
          <a:lstStyle>
            <a:lvl1pPr>
              <a:defRPr sz="2400">
                <a:latin typeface="+mn-lt"/>
              </a:defRPr>
            </a:lvl1pPr>
            <a:lvl2pPr marL="685800" indent="-228600">
              <a:buFont typeface="Courier New" panose="02070309020205020404" pitchFamily="49" charset="0"/>
              <a:buChar char="o"/>
              <a:defRPr sz="2000">
                <a:latin typeface="+mn-lt"/>
              </a:defRPr>
            </a:lvl2pPr>
            <a:lvl3pPr marL="1143000" indent="-228600">
              <a:buFont typeface="Wingdings" panose="05000000000000000000" pitchFamily="2" charset="2"/>
              <a:buChar char="§"/>
              <a:defRPr sz="1600">
                <a:latin typeface="+mn-lt"/>
              </a:defRPr>
            </a:lvl3pPr>
            <a:lvl4pPr>
              <a:defRPr sz="1400">
                <a:latin typeface="+mn-lt"/>
              </a:defRPr>
            </a:lvl4pPr>
            <a:lvl5pPr marL="2057400" indent="-228600">
              <a:buFont typeface="Courier New" panose="02070309020205020404" pitchFamily="49" charset="0"/>
              <a:buChar char="o"/>
              <a:defRPr sz="14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a:extLst>
              <a:ext uri="{FF2B5EF4-FFF2-40B4-BE49-F238E27FC236}">
                <a16:creationId xmlns:a16="http://schemas.microsoft.com/office/drawing/2014/main" id="{D07D874D-A3AC-4A1F-9C4A-8B700A347A53}"/>
              </a:ext>
            </a:extLst>
          </p:cNvPr>
          <p:cNvSpPr>
            <a:spLocks noGrp="1" noChangeAspect="1"/>
          </p:cNvSpPr>
          <p:nvPr>
            <p:ph type="sldNum" sz="quarter" idx="12"/>
          </p:nvPr>
        </p:nvSpPr>
        <p:spPr>
          <a:xfrm>
            <a:off x="6839297" y="6386717"/>
            <a:ext cx="2057400" cy="246842"/>
          </a:xfrm>
          <a:prstGeom prst="rect">
            <a:avLst/>
          </a:prstGeom>
        </p:spPr>
        <p:txBody>
          <a:bodyPr/>
          <a:lstStyle>
            <a:lvl1pPr algn="r">
              <a:defRPr sz="900">
                <a:solidFill>
                  <a:schemeClr val="tx1">
                    <a:lumMod val="50000"/>
                    <a:lumOff val="50000"/>
                  </a:schemeClr>
                </a:solidFill>
                <a:latin typeface="+mn-lt"/>
              </a:defRPr>
            </a:lvl1pPr>
          </a:lstStyle>
          <a:p>
            <a:r>
              <a:rPr lang="en-US" dirty="0"/>
              <a:t>Page </a:t>
            </a:r>
            <a:fld id="{5C9B83A1-8924-40A1-8712-F49FC576547C}" type="slidenum">
              <a:rPr lang="en-US" smtClean="0"/>
              <a:pPr/>
              <a:t>‹#›</a:t>
            </a:fld>
            <a:endParaRPr lang="en-US" dirty="0"/>
          </a:p>
        </p:txBody>
      </p:sp>
      <p:pic>
        <p:nvPicPr>
          <p:cNvPr id="10" name="Picture 9">
            <a:extLst>
              <a:ext uri="{FF2B5EF4-FFF2-40B4-BE49-F238E27FC236}">
                <a16:creationId xmlns:a16="http://schemas.microsoft.com/office/drawing/2014/main" id="{A4AE8F89-7070-4573-AF46-A6307FD38A3C}"/>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48889" r="192" b="15894"/>
          <a:stretch/>
        </p:blipFill>
        <p:spPr>
          <a:xfrm>
            <a:off x="2" y="0"/>
            <a:ext cx="6126478" cy="833903"/>
          </a:xfrm>
          <a:prstGeom prst="rect">
            <a:avLst/>
          </a:prstGeom>
        </p:spPr>
      </p:pic>
      <p:sp>
        <p:nvSpPr>
          <p:cNvPr id="11" name="Rectangle 10">
            <a:extLst>
              <a:ext uri="{FF2B5EF4-FFF2-40B4-BE49-F238E27FC236}">
                <a16:creationId xmlns:a16="http://schemas.microsoft.com/office/drawing/2014/main" id="{2082CF9C-04FF-49A7-A938-48323F87BA64}"/>
              </a:ext>
            </a:extLst>
          </p:cNvPr>
          <p:cNvSpPr/>
          <p:nvPr userDrawn="1"/>
        </p:nvSpPr>
        <p:spPr>
          <a:xfrm>
            <a:off x="0" y="-13063"/>
            <a:ext cx="6126478" cy="833903"/>
          </a:xfrm>
          <a:prstGeom prst="rect">
            <a:avLst/>
          </a:prstGeom>
          <a:solidFill>
            <a:srgbClr val="00578F">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Rectangle 12">
            <a:extLst>
              <a:ext uri="{FF2B5EF4-FFF2-40B4-BE49-F238E27FC236}">
                <a16:creationId xmlns:a16="http://schemas.microsoft.com/office/drawing/2014/main" id="{04BA4EF2-8C4A-4123-86CC-BB85C30B9CF0}"/>
              </a:ext>
            </a:extLst>
          </p:cNvPr>
          <p:cNvSpPr/>
          <p:nvPr userDrawn="1"/>
        </p:nvSpPr>
        <p:spPr>
          <a:xfrm>
            <a:off x="-1" y="928701"/>
            <a:ext cx="9144001" cy="73152"/>
          </a:xfrm>
          <a:prstGeom prst="rect">
            <a:avLst/>
          </a:prstGeom>
          <a:solidFill>
            <a:srgbClr val="FFD2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Title Placeholder 1">
            <a:extLst>
              <a:ext uri="{FF2B5EF4-FFF2-40B4-BE49-F238E27FC236}">
                <a16:creationId xmlns:a16="http://schemas.microsoft.com/office/drawing/2014/main" id="{36BF934A-4995-4213-BD9E-AE3978B6D825}"/>
              </a:ext>
            </a:extLst>
          </p:cNvPr>
          <p:cNvSpPr>
            <a:spLocks noGrp="1"/>
          </p:cNvSpPr>
          <p:nvPr>
            <p:ph type="title"/>
          </p:nvPr>
        </p:nvSpPr>
        <p:spPr>
          <a:xfrm>
            <a:off x="154826" y="182567"/>
            <a:ext cx="5499909" cy="638274"/>
          </a:xfrm>
          <a:prstGeom prst="rect">
            <a:avLst/>
          </a:prstGeom>
        </p:spPr>
        <p:txBody>
          <a:bodyPr vert="horz" lIns="91440" tIns="45720" rIns="91440" bIns="45720" rtlCol="0" anchor="ctr">
            <a:normAutofit/>
          </a:bodyPr>
          <a:lstStyle>
            <a:lvl1pPr>
              <a:defRPr sz="3200" b="1">
                <a:solidFill>
                  <a:schemeClr val="bg1"/>
                </a:solidFill>
                <a:latin typeface="+mn-lt"/>
              </a:defRPr>
            </a:lvl1pPr>
          </a:lstStyle>
          <a:p>
            <a:r>
              <a:rPr lang="en-US" dirty="0"/>
              <a:t>Click to edit Master title style</a:t>
            </a:r>
          </a:p>
        </p:txBody>
      </p:sp>
      <p:pic>
        <p:nvPicPr>
          <p:cNvPr id="16" name="Picture 15" descr="A picture containing text, sign&#10;&#10;Description automatically generated">
            <a:extLst>
              <a:ext uri="{FF2B5EF4-FFF2-40B4-BE49-F238E27FC236}">
                <a16:creationId xmlns:a16="http://schemas.microsoft.com/office/drawing/2014/main" id="{29570B9C-6512-4453-ACB8-DB92E2EC37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70634" y="108938"/>
            <a:ext cx="2618782" cy="711902"/>
          </a:xfrm>
          <a:prstGeom prst="rect">
            <a:avLst/>
          </a:prstGeom>
        </p:spPr>
      </p:pic>
    </p:spTree>
    <p:extLst>
      <p:ext uri="{BB962C8B-B14F-4D97-AF65-F5344CB8AC3E}">
        <p14:creationId xmlns:p14="http://schemas.microsoft.com/office/powerpoint/2010/main" val="1281629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1DFC461-79B3-4E82-A7EA-893D8AB1D61C}"/>
              </a:ext>
            </a:extLst>
          </p:cNvPr>
          <p:cNvSpPr>
            <a:spLocks noGrp="1"/>
          </p:cNvSpPr>
          <p:nvPr>
            <p:ph type="pic" idx="1"/>
          </p:nvPr>
        </p:nvSpPr>
        <p:spPr>
          <a:xfrm>
            <a:off x="3983878" y="1568696"/>
            <a:ext cx="4376651" cy="4623500"/>
          </a:xfrm>
          <a:prstGeom prst="rect">
            <a:avLst/>
          </a:prstGeo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p:txBody>
      </p:sp>
      <p:sp>
        <p:nvSpPr>
          <p:cNvPr id="13" name="Text Placeholder 3">
            <a:extLst>
              <a:ext uri="{FF2B5EF4-FFF2-40B4-BE49-F238E27FC236}">
                <a16:creationId xmlns:a16="http://schemas.microsoft.com/office/drawing/2014/main" id="{5A124C24-B3FA-4CF2-B8B7-885CF5553184}"/>
              </a:ext>
            </a:extLst>
          </p:cNvPr>
          <p:cNvSpPr>
            <a:spLocks noGrp="1"/>
          </p:cNvSpPr>
          <p:nvPr>
            <p:ph type="body" sz="half" idx="2"/>
          </p:nvPr>
        </p:nvSpPr>
        <p:spPr>
          <a:xfrm>
            <a:off x="716974" y="1567544"/>
            <a:ext cx="3036224" cy="4623500"/>
          </a:xfrm>
          <a:prstGeom prst="rect">
            <a:avLst/>
          </a:prstGeom>
        </p:spPr>
        <p:txBody>
          <a:bodyPr>
            <a:normAutofit/>
          </a:bodyPr>
          <a:lstStyle>
            <a:lvl1pPr marL="0" indent="0">
              <a:buNone/>
              <a:defRPr sz="2800" b="0">
                <a:latin typeface="+mn-lt"/>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dirty="0"/>
              <a:t>Click to edit Master text styles</a:t>
            </a:r>
          </a:p>
        </p:txBody>
      </p:sp>
      <p:sp>
        <p:nvSpPr>
          <p:cNvPr id="12" name="Slide Number Placeholder 5">
            <a:extLst>
              <a:ext uri="{FF2B5EF4-FFF2-40B4-BE49-F238E27FC236}">
                <a16:creationId xmlns:a16="http://schemas.microsoft.com/office/drawing/2014/main" id="{3F2CFF71-68E5-4913-ABB4-AF20EB4D56AA}"/>
              </a:ext>
            </a:extLst>
          </p:cNvPr>
          <p:cNvSpPr>
            <a:spLocks noGrp="1" noChangeAspect="1"/>
          </p:cNvSpPr>
          <p:nvPr>
            <p:ph type="sldNum" sz="quarter" idx="12"/>
          </p:nvPr>
        </p:nvSpPr>
        <p:spPr>
          <a:xfrm>
            <a:off x="6839297" y="6386717"/>
            <a:ext cx="2057400" cy="246842"/>
          </a:xfrm>
          <a:prstGeom prst="rect">
            <a:avLst/>
          </a:prstGeom>
        </p:spPr>
        <p:txBody>
          <a:bodyPr/>
          <a:lstStyle>
            <a:lvl1pPr algn="r">
              <a:defRPr sz="900">
                <a:solidFill>
                  <a:schemeClr val="tx1">
                    <a:lumMod val="50000"/>
                    <a:lumOff val="50000"/>
                  </a:schemeClr>
                </a:solidFill>
                <a:latin typeface="+mn-lt"/>
              </a:defRPr>
            </a:lvl1pPr>
          </a:lstStyle>
          <a:p>
            <a:r>
              <a:rPr lang="en-US" dirty="0"/>
              <a:t>Page </a:t>
            </a:r>
            <a:fld id="{5C9B83A1-8924-40A1-8712-F49FC576547C}" type="slidenum">
              <a:rPr lang="en-US" smtClean="0"/>
              <a:pPr/>
              <a:t>‹#›</a:t>
            </a:fld>
            <a:endParaRPr lang="en-US" dirty="0"/>
          </a:p>
        </p:txBody>
      </p:sp>
      <p:pic>
        <p:nvPicPr>
          <p:cNvPr id="10" name="Picture 9">
            <a:extLst>
              <a:ext uri="{FF2B5EF4-FFF2-40B4-BE49-F238E27FC236}">
                <a16:creationId xmlns:a16="http://schemas.microsoft.com/office/drawing/2014/main" id="{4C1044FC-7167-4974-8B28-F74EFBFF9043}"/>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48889" r="192" b="15894"/>
          <a:stretch/>
        </p:blipFill>
        <p:spPr>
          <a:xfrm>
            <a:off x="2" y="0"/>
            <a:ext cx="6126478" cy="833903"/>
          </a:xfrm>
          <a:prstGeom prst="rect">
            <a:avLst/>
          </a:prstGeom>
        </p:spPr>
      </p:pic>
      <p:sp>
        <p:nvSpPr>
          <p:cNvPr id="11" name="Rectangle 10">
            <a:extLst>
              <a:ext uri="{FF2B5EF4-FFF2-40B4-BE49-F238E27FC236}">
                <a16:creationId xmlns:a16="http://schemas.microsoft.com/office/drawing/2014/main" id="{545AFD57-F48A-4942-AD4D-8FEB19F143E7}"/>
              </a:ext>
            </a:extLst>
          </p:cNvPr>
          <p:cNvSpPr/>
          <p:nvPr userDrawn="1"/>
        </p:nvSpPr>
        <p:spPr>
          <a:xfrm>
            <a:off x="0" y="-13063"/>
            <a:ext cx="6126478" cy="833903"/>
          </a:xfrm>
          <a:prstGeom prst="rect">
            <a:avLst/>
          </a:prstGeom>
          <a:solidFill>
            <a:srgbClr val="00578F">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Rectangle 13">
            <a:extLst>
              <a:ext uri="{FF2B5EF4-FFF2-40B4-BE49-F238E27FC236}">
                <a16:creationId xmlns:a16="http://schemas.microsoft.com/office/drawing/2014/main" id="{8FA58425-052C-4C94-A241-42B5F7F4FD23}"/>
              </a:ext>
            </a:extLst>
          </p:cNvPr>
          <p:cNvSpPr/>
          <p:nvPr userDrawn="1"/>
        </p:nvSpPr>
        <p:spPr>
          <a:xfrm>
            <a:off x="-1" y="928701"/>
            <a:ext cx="9144001" cy="73152"/>
          </a:xfrm>
          <a:prstGeom prst="rect">
            <a:avLst/>
          </a:prstGeom>
          <a:solidFill>
            <a:srgbClr val="FFD2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Title Placeholder 1">
            <a:extLst>
              <a:ext uri="{FF2B5EF4-FFF2-40B4-BE49-F238E27FC236}">
                <a16:creationId xmlns:a16="http://schemas.microsoft.com/office/drawing/2014/main" id="{C335C723-8B7C-4D04-9D7F-C504BC79AA68}"/>
              </a:ext>
            </a:extLst>
          </p:cNvPr>
          <p:cNvSpPr>
            <a:spLocks noGrp="1"/>
          </p:cNvSpPr>
          <p:nvPr>
            <p:ph type="title"/>
          </p:nvPr>
        </p:nvSpPr>
        <p:spPr>
          <a:xfrm>
            <a:off x="154826" y="182567"/>
            <a:ext cx="5499909" cy="638274"/>
          </a:xfrm>
          <a:prstGeom prst="rect">
            <a:avLst/>
          </a:prstGeom>
        </p:spPr>
        <p:txBody>
          <a:bodyPr vert="horz" lIns="91440" tIns="45720" rIns="91440" bIns="45720" rtlCol="0" anchor="ctr">
            <a:normAutofit/>
          </a:bodyPr>
          <a:lstStyle>
            <a:lvl1pPr>
              <a:defRPr sz="3200" b="1">
                <a:solidFill>
                  <a:schemeClr val="bg1"/>
                </a:solidFill>
                <a:latin typeface="+mn-lt"/>
              </a:defRPr>
            </a:lvl1pPr>
          </a:lstStyle>
          <a:p>
            <a:r>
              <a:rPr lang="en-US" dirty="0"/>
              <a:t>Click to edit Master title style</a:t>
            </a:r>
          </a:p>
        </p:txBody>
      </p:sp>
      <p:pic>
        <p:nvPicPr>
          <p:cNvPr id="16" name="Picture 15" descr="A picture containing text, sign&#10;&#10;Description automatically generated">
            <a:extLst>
              <a:ext uri="{FF2B5EF4-FFF2-40B4-BE49-F238E27FC236}">
                <a16:creationId xmlns:a16="http://schemas.microsoft.com/office/drawing/2014/main" id="{F6A799F3-3609-435A-A23C-ADC4F5E30D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70634" y="108938"/>
            <a:ext cx="2618782" cy="711902"/>
          </a:xfrm>
          <a:prstGeom prst="rect">
            <a:avLst/>
          </a:prstGeom>
        </p:spPr>
      </p:pic>
    </p:spTree>
    <p:extLst>
      <p:ext uri="{BB962C8B-B14F-4D97-AF65-F5344CB8AC3E}">
        <p14:creationId xmlns:p14="http://schemas.microsoft.com/office/powerpoint/2010/main" val="3865669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479964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8" r:id="rId3"/>
    <p:sldLayoutId id="2147483661" r:id="rId4"/>
    <p:sldLayoutId id="2147483667" r:id="rId5"/>
    <p:sldLayoutId id="2147483656" r:id="rId6"/>
    <p:sldLayoutId id="214748365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6.png"/><Relationship Id="rId5" Type="http://schemas.openxmlformats.org/officeDocument/2006/relationships/image" Target="../media/image19.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6.png"/><Relationship Id="rId4" Type="http://schemas.openxmlformats.org/officeDocument/2006/relationships/hyperlink" Target="https://www.fishandboat.com/Fish/Stocking/StateFishHatcheries/CooperativeNurseryProgram/Documents/biosecurity_for_coops.pdf" TargetMode="Externa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6.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6.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6.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6.png"/><Relationship Id="rId4" Type="http://schemas.openxmlformats.org/officeDocument/2006/relationships/hyperlink" Target="mailto:jcingolani@pa.gov"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6.png"/><Relationship Id="rId2" Type="http://schemas.microsoft.com/office/2007/relationships/media" Target="../media/media4.m4a"/><Relationship Id="rId1" Type="http://schemas.openxmlformats.org/officeDocument/2006/relationships/audio" Target="NULL" TargetMode="Externa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6.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6.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D10F8-8D00-4BA1-83CF-DD051223086A}"/>
              </a:ext>
            </a:extLst>
          </p:cNvPr>
          <p:cNvSpPr>
            <a:spLocks noGrp="1"/>
          </p:cNvSpPr>
          <p:nvPr>
            <p:ph type="ctrTitle"/>
          </p:nvPr>
        </p:nvSpPr>
        <p:spPr/>
        <p:txBody>
          <a:bodyPr/>
          <a:lstStyle/>
          <a:p>
            <a:r>
              <a:rPr kumimoji="0" lang="en-US" sz="3600" b="1" i="0" u="none" strike="noStrike" kern="1200" cap="none" spc="0" normalizeH="0" baseline="0" noProof="0" dirty="0">
                <a:ln>
                  <a:noFill/>
                </a:ln>
                <a:solidFill>
                  <a:prstClr val="black"/>
                </a:solidFill>
                <a:effectLst/>
                <a:uLnTx/>
                <a:uFillTx/>
                <a:latin typeface="Calibri" panose="020F0502020204030204"/>
                <a:ea typeface="+mj-ea"/>
                <a:cs typeface="+mj-cs"/>
              </a:rPr>
              <a:t>Cooperative Nursery Unit </a:t>
            </a:r>
            <a:r>
              <a:rPr lang="en-US" dirty="0"/>
              <a:t>Biosecurity</a:t>
            </a:r>
          </a:p>
        </p:txBody>
      </p:sp>
      <p:sp>
        <p:nvSpPr>
          <p:cNvPr id="3" name="Subtitle 2">
            <a:extLst>
              <a:ext uri="{FF2B5EF4-FFF2-40B4-BE49-F238E27FC236}">
                <a16:creationId xmlns:a16="http://schemas.microsoft.com/office/drawing/2014/main" id="{B2B5F173-155E-4D3C-A997-1791406FC1BE}"/>
              </a:ext>
            </a:extLst>
          </p:cNvPr>
          <p:cNvSpPr>
            <a:spLocks noGrp="1"/>
          </p:cNvSpPr>
          <p:nvPr>
            <p:ph type="subTitle" idx="1"/>
          </p:nvPr>
        </p:nvSpPr>
        <p:spPr>
          <a:xfrm>
            <a:off x="2981892" y="4088421"/>
            <a:ext cx="5133408" cy="1655762"/>
          </a:xfrm>
        </p:spPr>
        <p:txBody>
          <a:bodyPr/>
          <a:lstStyle/>
          <a:p>
            <a:pPr algn="ctr"/>
            <a:r>
              <a:rPr lang="en-US" dirty="0"/>
              <a:t>John Cingolani</a:t>
            </a:r>
          </a:p>
          <a:p>
            <a:pPr algn="ctr"/>
            <a:r>
              <a:rPr lang="en-US" dirty="0"/>
              <a:t>Fisheries Technician</a:t>
            </a:r>
          </a:p>
        </p:txBody>
      </p:sp>
      <p:pic>
        <p:nvPicPr>
          <p:cNvPr id="7" name="Recorded Sound">
            <a:hlinkClick r:id="" action="ppaction://media"/>
            <a:extLst>
              <a:ext uri="{FF2B5EF4-FFF2-40B4-BE49-F238E27FC236}">
                <a16:creationId xmlns:a16="http://schemas.microsoft.com/office/drawing/2014/main" id="{E97F5CD8-E6C9-4041-A455-4C2898DBA2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80400" y="5744183"/>
            <a:ext cx="609600" cy="609600"/>
          </a:xfrm>
          <a:prstGeom prst="rect">
            <a:avLst/>
          </a:prstGeom>
        </p:spPr>
      </p:pic>
    </p:spTree>
    <p:extLst>
      <p:ext uri="{BB962C8B-B14F-4D97-AF65-F5344CB8AC3E}">
        <p14:creationId xmlns:p14="http://schemas.microsoft.com/office/powerpoint/2010/main" val="1432861243"/>
      </p:ext>
    </p:extLst>
  </p:cSld>
  <p:clrMapOvr>
    <a:masterClrMapping/>
  </p:clrMapOvr>
  <mc:AlternateContent xmlns:mc="http://schemas.openxmlformats.org/markup-compatibility/2006" xmlns:p14="http://schemas.microsoft.com/office/powerpoint/2010/main">
    <mc:Choice Requires="p14">
      <p:transition spd="slow" p14:dur="2000" advTm="12200"/>
    </mc:Choice>
    <mc:Fallback xmlns="">
      <p:transition spd="slow" advTm="12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3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48098-A43B-451C-838A-E296C51A8A0E}"/>
              </a:ext>
            </a:extLst>
          </p:cNvPr>
          <p:cNvSpPr>
            <a:spLocks noGrp="1"/>
          </p:cNvSpPr>
          <p:nvPr>
            <p:ph type="title"/>
          </p:nvPr>
        </p:nvSpPr>
        <p:spPr/>
        <p:txBody>
          <a:bodyPr/>
          <a:lstStyle/>
          <a:p>
            <a:r>
              <a:rPr lang="en-US" dirty="0"/>
              <a:t>Internal Barriers</a:t>
            </a:r>
          </a:p>
        </p:txBody>
      </p:sp>
      <p:sp>
        <p:nvSpPr>
          <p:cNvPr id="3" name="Content Placeholder 2">
            <a:extLst>
              <a:ext uri="{FF2B5EF4-FFF2-40B4-BE49-F238E27FC236}">
                <a16:creationId xmlns:a16="http://schemas.microsoft.com/office/drawing/2014/main" id="{9843A730-ECC2-418C-BEA1-507DE6144F3C}"/>
              </a:ext>
            </a:extLst>
          </p:cNvPr>
          <p:cNvSpPr>
            <a:spLocks noGrp="1"/>
          </p:cNvSpPr>
          <p:nvPr>
            <p:ph sz="half" idx="1"/>
          </p:nvPr>
        </p:nvSpPr>
        <p:spPr>
          <a:xfrm>
            <a:off x="716975" y="820842"/>
            <a:ext cx="7643554" cy="5530972"/>
          </a:xfrm>
        </p:spPr>
        <p:txBody>
          <a:bodyPr/>
          <a:lstStyle/>
          <a:p>
            <a:pPr marL="0" indent="0">
              <a:buNone/>
            </a:pPr>
            <a:endParaRPr lang="en-US" dirty="0"/>
          </a:p>
          <a:p>
            <a:r>
              <a:rPr lang="en-US" dirty="0"/>
              <a:t>Nets and Brushes</a:t>
            </a:r>
          </a:p>
          <a:p>
            <a:endParaRPr lang="en-US" dirty="0"/>
          </a:p>
          <a:p>
            <a:pPr lvl="1"/>
            <a:r>
              <a:rPr lang="en-US" dirty="0"/>
              <a:t>Separate equipment should be used for separate water sources or flows.</a:t>
            </a:r>
          </a:p>
          <a:p>
            <a:pPr lvl="2"/>
            <a:r>
              <a:rPr lang="en-US" dirty="0"/>
              <a:t> If possible, separate nets and brushes should be maintained for each species of fish and crossover should be avoided.</a:t>
            </a:r>
          </a:p>
          <a:p>
            <a:pPr lvl="2"/>
            <a:endParaRPr lang="en-US" dirty="0"/>
          </a:p>
          <a:p>
            <a:pPr lvl="1"/>
            <a:r>
              <a:rPr lang="en-US" dirty="0"/>
              <a:t> Nets used for stocking should not be used for nursery work.</a:t>
            </a:r>
          </a:p>
          <a:p>
            <a:pPr lvl="2"/>
            <a:r>
              <a:rPr lang="en-US" dirty="0"/>
              <a:t>Nursery nets should be disinfected daily.</a:t>
            </a:r>
          </a:p>
          <a:p>
            <a:pPr lvl="2"/>
            <a:r>
              <a:rPr lang="en-US" dirty="0"/>
              <a:t>Net handles made of fiberglass or plastic are more desirable because they dry more efficiently.</a:t>
            </a:r>
          </a:p>
          <a:p>
            <a:pPr lvl="2"/>
            <a:endParaRPr lang="en-US" dirty="0"/>
          </a:p>
          <a:p>
            <a:pPr lvl="1"/>
            <a:r>
              <a:rPr lang="en-US" dirty="0"/>
              <a:t> Color-coding, numbering, and labeling equipment to match individual species, raceway section, or specific use is the most effective way of preventing cross-contamination.</a:t>
            </a:r>
          </a:p>
        </p:txBody>
      </p:sp>
      <p:pic>
        <p:nvPicPr>
          <p:cNvPr id="4" name="Recorded Sound">
            <a:hlinkClick r:id="" action="ppaction://media"/>
            <a:extLst>
              <a:ext uri="{FF2B5EF4-FFF2-40B4-BE49-F238E27FC236}">
                <a16:creationId xmlns:a16="http://schemas.microsoft.com/office/drawing/2014/main" id="{54F2E7D6-A8DA-4D4D-9B60-15E5C7F1E9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60529" y="5732358"/>
            <a:ext cx="609600" cy="609600"/>
          </a:xfrm>
          <a:prstGeom prst="rect">
            <a:avLst/>
          </a:prstGeom>
        </p:spPr>
      </p:pic>
    </p:spTree>
    <p:extLst>
      <p:ext uri="{BB962C8B-B14F-4D97-AF65-F5344CB8AC3E}">
        <p14:creationId xmlns:p14="http://schemas.microsoft.com/office/powerpoint/2010/main" val="2593052776"/>
      </p:ext>
    </p:extLst>
  </p:cSld>
  <p:clrMapOvr>
    <a:masterClrMapping/>
  </p:clrMapOvr>
  <mc:AlternateContent xmlns:mc="http://schemas.openxmlformats.org/markup-compatibility/2006" xmlns:p14="http://schemas.microsoft.com/office/powerpoint/2010/main">
    <mc:Choice Requires="p14">
      <p:transition spd="slow" p14:dur="2000" advTm="78121"/>
    </mc:Choice>
    <mc:Fallback xmlns="">
      <p:transition spd="slow" advTm="78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1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9E141-244A-4DB2-BB71-35C4B85AF9C0}"/>
              </a:ext>
            </a:extLst>
          </p:cNvPr>
          <p:cNvSpPr>
            <a:spLocks noGrp="1"/>
          </p:cNvSpPr>
          <p:nvPr>
            <p:ph type="title"/>
          </p:nvPr>
        </p:nvSpPr>
        <p:spPr/>
        <p:txBody>
          <a:bodyPr/>
          <a:lstStyle/>
          <a:p>
            <a:r>
              <a:rPr lang="en-US" dirty="0"/>
              <a:t>Internal Barriers</a:t>
            </a:r>
          </a:p>
        </p:txBody>
      </p:sp>
      <p:sp>
        <p:nvSpPr>
          <p:cNvPr id="3" name="Content Placeholder 2">
            <a:extLst>
              <a:ext uri="{FF2B5EF4-FFF2-40B4-BE49-F238E27FC236}">
                <a16:creationId xmlns:a16="http://schemas.microsoft.com/office/drawing/2014/main" id="{F1DD3639-B609-4E87-860F-746F82631B1D}"/>
              </a:ext>
            </a:extLst>
          </p:cNvPr>
          <p:cNvSpPr>
            <a:spLocks noGrp="1"/>
          </p:cNvSpPr>
          <p:nvPr>
            <p:ph sz="half" idx="1"/>
          </p:nvPr>
        </p:nvSpPr>
        <p:spPr>
          <a:xfrm>
            <a:off x="716975" y="1012371"/>
            <a:ext cx="7643554" cy="5164593"/>
          </a:xfrm>
        </p:spPr>
        <p:txBody>
          <a:bodyPr/>
          <a:lstStyle/>
          <a:p>
            <a:pPr marL="0" indent="0">
              <a:buNone/>
            </a:pPr>
            <a:endParaRPr lang="en-US" dirty="0"/>
          </a:p>
          <a:p>
            <a:r>
              <a:rPr lang="en-US" dirty="0"/>
              <a:t>Mortalities</a:t>
            </a:r>
          </a:p>
          <a:p>
            <a:endParaRPr lang="en-US" dirty="0"/>
          </a:p>
          <a:p>
            <a:pPr lvl="1"/>
            <a:r>
              <a:rPr lang="en-US" dirty="0"/>
              <a:t>Dead fish harbor pathogens and should be removed daily. </a:t>
            </a:r>
          </a:p>
          <a:p>
            <a:pPr lvl="1"/>
            <a:endParaRPr lang="en-US" dirty="0"/>
          </a:p>
          <a:p>
            <a:pPr lvl="1"/>
            <a:r>
              <a:rPr lang="en-US" dirty="0"/>
              <a:t> Always work from the most upstream portion of the nursery downstream when removing mortalities. </a:t>
            </a:r>
          </a:p>
          <a:p>
            <a:pPr lvl="1"/>
            <a:endParaRPr lang="en-US" dirty="0"/>
          </a:p>
          <a:p>
            <a:pPr lvl="2"/>
            <a:r>
              <a:rPr lang="en-US" dirty="0"/>
              <a:t>This will help prevent bringing parasites or diseases upstream from below. </a:t>
            </a:r>
          </a:p>
          <a:p>
            <a:pPr lvl="2"/>
            <a:endParaRPr lang="en-US" dirty="0"/>
          </a:p>
          <a:p>
            <a:pPr lvl="1"/>
            <a:r>
              <a:rPr lang="en-US" dirty="0"/>
              <a:t>Use separate nets for each species or section if possible.</a:t>
            </a:r>
          </a:p>
          <a:p>
            <a:pPr lvl="1"/>
            <a:endParaRPr lang="en-US" dirty="0"/>
          </a:p>
          <a:p>
            <a:pPr lvl="1"/>
            <a:r>
              <a:rPr lang="en-US" dirty="0"/>
              <a:t>Be sure to record mortalities daily to follow trends.</a:t>
            </a:r>
          </a:p>
        </p:txBody>
      </p:sp>
      <p:pic>
        <p:nvPicPr>
          <p:cNvPr id="4" name="Recorded Sound">
            <a:hlinkClick r:id="" action="ppaction://media"/>
            <a:extLst>
              <a:ext uri="{FF2B5EF4-FFF2-40B4-BE49-F238E27FC236}">
                <a16:creationId xmlns:a16="http://schemas.microsoft.com/office/drawing/2014/main" id="{CDB72824-C9D3-438F-A44E-5B5408F6DB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60529" y="5829698"/>
            <a:ext cx="609600" cy="609600"/>
          </a:xfrm>
          <a:prstGeom prst="rect">
            <a:avLst/>
          </a:prstGeom>
        </p:spPr>
      </p:pic>
    </p:spTree>
    <p:extLst>
      <p:ext uri="{BB962C8B-B14F-4D97-AF65-F5344CB8AC3E}">
        <p14:creationId xmlns:p14="http://schemas.microsoft.com/office/powerpoint/2010/main" val="748840169"/>
      </p:ext>
    </p:extLst>
  </p:cSld>
  <p:clrMapOvr>
    <a:masterClrMapping/>
  </p:clrMapOvr>
  <mc:AlternateContent xmlns:mc="http://schemas.openxmlformats.org/markup-compatibility/2006" xmlns:p14="http://schemas.microsoft.com/office/powerpoint/2010/main">
    <mc:Choice Requires="p14">
      <p:transition spd="slow" p14:dur="2000" advTm="41666"/>
    </mc:Choice>
    <mc:Fallback xmlns="">
      <p:transition spd="slow" advTm="41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6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EEBED-BDC3-461E-AD54-8A09A48A062B}"/>
              </a:ext>
            </a:extLst>
          </p:cNvPr>
          <p:cNvSpPr>
            <a:spLocks noGrp="1"/>
          </p:cNvSpPr>
          <p:nvPr>
            <p:ph type="title"/>
          </p:nvPr>
        </p:nvSpPr>
        <p:spPr/>
        <p:txBody>
          <a:bodyPr/>
          <a:lstStyle/>
          <a:p>
            <a:r>
              <a:rPr lang="en-US" dirty="0"/>
              <a:t>Internal Barriers</a:t>
            </a:r>
          </a:p>
        </p:txBody>
      </p:sp>
      <p:sp>
        <p:nvSpPr>
          <p:cNvPr id="3" name="Content Placeholder 2">
            <a:extLst>
              <a:ext uri="{FF2B5EF4-FFF2-40B4-BE49-F238E27FC236}">
                <a16:creationId xmlns:a16="http://schemas.microsoft.com/office/drawing/2014/main" id="{6B66014B-1D3D-46BD-B3EB-0D04A6FC74EB}"/>
              </a:ext>
            </a:extLst>
          </p:cNvPr>
          <p:cNvSpPr>
            <a:spLocks noGrp="1"/>
          </p:cNvSpPr>
          <p:nvPr>
            <p:ph sz="half" idx="1"/>
          </p:nvPr>
        </p:nvSpPr>
        <p:spPr/>
        <p:txBody>
          <a:bodyPr/>
          <a:lstStyle/>
          <a:p>
            <a:r>
              <a:rPr lang="en-US" dirty="0"/>
              <a:t>Holdovers</a:t>
            </a:r>
          </a:p>
          <a:p>
            <a:endParaRPr lang="en-US" dirty="0"/>
          </a:p>
          <a:p>
            <a:pPr lvl="1"/>
            <a:r>
              <a:rPr lang="en-US" dirty="0"/>
              <a:t>Fish kept in the raceway for longer than one year.</a:t>
            </a:r>
          </a:p>
          <a:p>
            <a:pPr lvl="1"/>
            <a:endParaRPr lang="en-US" dirty="0"/>
          </a:p>
          <a:p>
            <a:pPr lvl="1"/>
            <a:r>
              <a:rPr lang="en-US" dirty="0"/>
              <a:t>The CNU does not recommend keeping holdover fish</a:t>
            </a:r>
          </a:p>
          <a:p>
            <a:pPr lvl="2"/>
            <a:r>
              <a:rPr lang="en-US" dirty="0"/>
              <a:t>Holdover fish can serve as reservoirs or carriers of various bacterial and viral diseases, which can be transmitted to the yearling fish, causing increased mortalities. </a:t>
            </a:r>
          </a:p>
          <a:p>
            <a:pPr lvl="3"/>
            <a:endParaRPr lang="en-US" dirty="0"/>
          </a:p>
          <a:p>
            <a:pPr lvl="2"/>
            <a:r>
              <a:rPr lang="en-US" dirty="0"/>
              <a:t>These mature fish are also susceptible to losses from contagious fungal infections due to spawning stress.</a:t>
            </a:r>
          </a:p>
          <a:p>
            <a:pPr lvl="3"/>
            <a:endParaRPr lang="en-US" dirty="0"/>
          </a:p>
          <a:p>
            <a:pPr lvl="2"/>
            <a:r>
              <a:rPr lang="en-US" dirty="0"/>
              <a:t> If holdovers are kept, they should be placed at the most downstream part of the nursery, using separate nets and brushes for daily maintenance. </a:t>
            </a:r>
          </a:p>
        </p:txBody>
      </p:sp>
      <p:pic>
        <p:nvPicPr>
          <p:cNvPr id="4" name="Recorded Sound">
            <a:hlinkClick r:id="" action="ppaction://media"/>
            <a:extLst>
              <a:ext uri="{FF2B5EF4-FFF2-40B4-BE49-F238E27FC236}">
                <a16:creationId xmlns:a16="http://schemas.microsoft.com/office/drawing/2014/main" id="{DE20132A-31E6-4C74-94D7-B1384B935E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60529" y="5790883"/>
            <a:ext cx="609600" cy="609600"/>
          </a:xfrm>
          <a:prstGeom prst="rect">
            <a:avLst/>
          </a:prstGeom>
        </p:spPr>
      </p:pic>
    </p:spTree>
    <p:extLst>
      <p:ext uri="{BB962C8B-B14F-4D97-AF65-F5344CB8AC3E}">
        <p14:creationId xmlns:p14="http://schemas.microsoft.com/office/powerpoint/2010/main" val="4195241316"/>
      </p:ext>
    </p:extLst>
  </p:cSld>
  <p:clrMapOvr>
    <a:masterClrMapping/>
  </p:clrMapOvr>
  <mc:AlternateContent xmlns:mc="http://schemas.openxmlformats.org/markup-compatibility/2006" xmlns:p14="http://schemas.microsoft.com/office/powerpoint/2010/main">
    <mc:Choice Requires="p14">
      <p:transition spd="slow" p14:dur="2000" advTm="66953"/>
    </mc:Choice>
    <mc:Fallback xmlns="">
      <p:transition spd="slow" advTm="66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9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B3BCB3F-5B9A-4349-AB91-A4EDD9239692}"/>
              </a:ext>
            </a:extLst>
          </p:cNvPr>
          <p:cNvSpPr>
            <a:spLocks noGrp="1"/>
          </p:cNvSpPr>
          <p:nvPr>
            <p:ph type="body" sz="half" idx="2"/>
          </p:nvPr>
        </p:nvSpPr>
        <p:spPr>
          <a:xfrm>
            <a:off x="513917" y="1357401"/>
            <a:ext cx="7846612" cy="4833640"/>
          </a:xfr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3C3C3C"/>
                </a:solidFill>
                <a:effectLst/>
                <a:uLnTx/>
                <a:uFillTx/>
                <a:latin typeface="Malva"/>
                <a:ea typeface="+mn-ea"/>
                <a:cs typeface="+mn-cs"/>
              </a:rPr>
              <a:t>There are three key factors that must be considered when selecting a disinfectant for cooperative nursery biosecurity: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3C3C3C"/>
              </a:solidFill>
              <a:effectLst/>
              <a:uLnTx/>
              <a:uFillTx/>
              <a:latin typeface="Malva"/>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3C3C3C"/>
                </a:solidFill>
                <a:effectLst/>
                <a:uLnTx/>
                <a:uFillTx/>
                <a:latin typeface="Malva"/>
                <a:ea typeface="+mn-ea"/>
                <a:cs typeface="+mn-cs"/>
              </a:rPr>
              <a:t>Proven Efficacy</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3C3C3C"/>
              </a:solidFill>
              <a:effectLst/>
              <a:uLnTx/>
              <a:uFillTx/>
              <a:latin typeface="Malva"/>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3C3C3C"/>
                </a:solidFill>
                <a:effectLst/>
                <a:uLnTx/>
                <a:uFillTx/>
                <a:latin typeface="Malva"/>
                <a:ea typeface="+mn-ea"/>
                <a:cs typeface="+mn-cs"/>
              </a:rPr>
              <a:t>Environmental Impact</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3C3C3C"/>
              </a:solidFill>
              <a:effectLst/>
              <a:uLnTx/>
              <a:uFillTx/>
              <a:latin typeface="Malva"/>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3C3C3C"/>
                </a:solidFill>
                <a:effectLst/>
                <a:uLnTx/>
                <a:uFillTx/>
                <a:latin typeface="Malva"/>
                <a:ea typeface="+mn-ea"/>
                <a:cs typeface="+mn-cs"/>
              </a:rPr>
              <a:t>Operator Safety</a:t>
            </a:r>
          </a:p>
          <a:p>
            <a:endParaRPr lang="en-US" dirty="0"/>
          </a:p>
        </p:txBody>
      </p:sp>
      <p:sp>
        <p:nvSpPr>
          <p:cNvPr id="2" name="Title 1">
            <a:extLst>
              <a:ext uri="{FF2B5EF4-FFF2-40B4-BE49-F238E27FC236}">
                <a16:creationId xmlns:a16="http://schemas.microsoft.com/office/drawing/2014/main" id="{8AEE0D4F-7ADD-4C30-B409-3A8FAB5BDD31}"/>
              </a:ext>
            </a:extLst>
          </p:cNvPr>
          <p:cNvSpPr>
            <a:spLocks noGrp="1"/>
          </p:cNvSpPr>
          <p:nvPr>
            <p:ph type="title"/>
          </p:nvPr>
        </p:nvSpPr>
        <p:spPr/>
        <p:txBody>
          <a:bodyPr/>
          <a:lstStyle/>
          <a:p>
            <a:r>
              <a:rPr lang="en-US" dirty="0"/>
              <a:t>Disinfectant Selection</a:t>
            </a:r>
          </a:p>
        </p:txBody>
      </p:sp>
      <p:pic>
        <p:nvPicPr>
          <p:cNvPr id="8" name="Picture 7">
            <a:extLst>
              <a:ext uri="{FF2B5EF4-FFF2-40B4-BE49-F238E27FC236}">
                <a16:creationId xmlns:a16="http://schemas.microsoft.com/office/drawing/2014/main" id="{6464DE03-5C16-46E0-8D9D-950C781BCB4A}"/>
              </a:ext>
            </a:extLst>
          </p:cNvPr>
          <p:cNvPicPr>
            <a:picLocks noChangeAspect="1"/>
          </p:cNvPicPr>
          <p:nvPr/>
        </p:nvPicPr>
        <p:blipFill>
          <a:blip r:embed="rId5"/>
          <a:stretch>
            <a:fillRect/>
          </a:stretch>
        </p:blipFill>
        <p:spPr>
          <a:xfrm>
            <a:off x="3793379" y="3038556"/>
            <a:ext cx="4854327" cy="2584679"/>
          </a:xfrm>
          <a:prstGeom prst="rect">
            <a:avLst/>
          </a:prstGeom>
        </p:spPr>
      </p:pic>
      <p:pic>
        <p:nvPicPr>
          <p:cNvPr id="4" name="Recorded Sound">
            <a:hlinkClick r:id="" action="ppaction://media"/>
            <a:extLst>
              <a:ext uri="{FF2B5EF4-FFF2-40B4-BE49-F238E27FC236}">
                <a16:creationId xmlns:a16="http://schemas.microsoft.com/office/drawing/2014/main" id="{58EE8335-2A13-43B6-A843-8032D48712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25283" y="6064463"/>
            <a:ext cx="609600" cy="609600"/>
          </a:xfrm>
          <a:prstGeom prst="rect">
            <a:avLst/>
          </a:prstGeom>
        </p:spPr>
      </p:pic>
    </p:spTree>
    <p:extLst>
      <p:ext uri="{BB962C8B-B14F-4D97-AF65-F5344CB8AC3E}">
        <p14:creationId xmlns:p14="http://schemas.microsoft.com/office/powerpoint/2010/main" val="754878938"/>
      </p:ext>
    </p:extLst>
  </p:cSld>
  <p:clrMapOvr>
    <a:masterClrMapping/>
  </p:clrMapOvr>
  <mc:AlternateContent xmlns:mc="http://schemas.openxmlformats.org/markup-compatibility/2006" xmlns:p14="http://schemas.microsoft.com/office/powerpoint/2010/main">
    <mc:Choice Requires="p14">
      <p:transition spd="slow" p14:dur="2000" advTm="54460"/>
    </mc:Choice>
    <mc:Fallback xmlns="">
      <p:transition spd="slow" advTm="54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4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60079-0152-4630-866A-C5BD904DB954}"/>
              </a:ext>
            </a:extLst>
          </p:cNvPr>
          <p:cNvSpPr>
            <a:spLocks noGrp="1"/>
          </p:cNvSpPr>
          <p:nvPr>
            <p:ph type="title"/>
          </p:nvPr>
        </p:nvSpPr>
        <p:spPr/>
        <p:txBody>
          <a:bodyPr/>
          <a:lstStyle/>
          <a:p>
            <a:r>
              <a:rPr lang="en-US" dirty="0"/>
              <a:t>Disinfectant Selection</a:t>
            </a:r>
          </a:p>
        </p:txBody>
      </p:sp>
      <p:sp>
        <p:nvSpPr>
          <p:cNvPr id="3" name="Content Placeholder 2">
            <a:extLst>
              <a:ext uri="{FF2B5EF4-FFF2-40B4-BE49-F238E27FC236}">
                <a16:creationId xmlns:a16="http://schemas.microsoft.com/office/drawing/2014/main" id="{A0B30745-0277-4C9B-B0B4-47BE82478480}"/>
              </a:ext>
            </a:extLst>
          </p:cNvPr>
          <p:cNvSpPr>
            <a:spLocks noGrp="1"/>
          </p:cNvSpPr>
          <p:nvPr>
            <p:ph sz="half" idx="1"/>
          </p:nvPr>
        </p:nvSpPr>
        <p:spPr/>
        <p:txBody>
          <a:bodyPr/>
          <a:lstStyle/>
          <a:p>
            <a:r>
              <a:rPr lang="en-US" dirty="0"/>
              <a:t>Iodophor and Virkon Aquatic are recommended for all parts of cooperative nursery disinfections and aquaculture use.</a:t>
            </a:r>
          </a:p>
        </p:txBody>
      </p:sp>
      <p:pic>
        <p:nvPicPr>
          <p:cNvPr id="4" name="Picture 3">
            <a:extLst>
              <a:ext uri="{FF2B5EF4-FFF2-40B4-BE49-F238E27FC236}">
                <a16:creationId xmlns:a16="http://schemas.microsoft.com/office/drawing/2014/main" id="{4709E6FE-50D1-41EE-B446-F37852A94D1B}"/>
              </a:ext>
            </a:extLst>
          </p:cNvPr>
          <p:cNvPicPr>
            <a:picLocks noChangeAspect="1"/>
          </p:cNvPicPr>
          <p:nvPr/>
        </p:nvPicPr>
        <p:blipFill>
          <a:blip r:embed="rId5"/>
          <a:stretch>
            <a:fillRect/>
          </a:stretch>
        </p:blipFill>
        <p:spPr>
          <a:xfrm>
            <a:off x="5654735" y="2665952"/>
            <a:ext cx="2381250" cy="2381250"/>
          </a:xfrm>
          <a:prstGeom prst="rect">
            <a:avLst/>
          </a:prstGeom>
        </p:spPr>
      </p:pic>
      <p:pic>
        <p:nvPicPr>
          <p:cNvPr id="5" name="Picture 4">
            <a:extLst>
              <a:ext uri="{FF2B5EF4-FFF2-40B4-BE49-F238E27FC236}">
                <a16:creationId xmlns:a16="http://schemas.microsoft.com/office/drawing/2014/main" id="{8D8DCB6D-53A3-4069-87E4-A5AD91F83573}"/>
              </a:ext>
            </a:extLst>
          </p:cNvPr>
          <p:cNvPicPr>
            <a:picLocks noChangeAspect="1"/>
          </p:cNvPicPr>
          <p:nvPr/>
        </p:nvPicPr>
        <p:blipFill>
          <a:blip r:embed="rId6"/>
          <a:stretch>
            <a:fillRect/>
          </a:stretch>
        </p:blipFill>
        <p:spPr>
          <a:xfrm>
            <a:off x="1108015" y="3770435"/>
            <a:ext cx="2191815" cy="1315089"/>
          </a:xfrm>
          <a:prstGeom prst="rect">
            <a:avLst/>
          </a:prstGeom>
        </p:spPr>
      </p:pic>
      <p:pic>
        <p:nvPicPr>
          <p:cNvPr id="6" name="Picture 5">
            <a:extLst>
              <a:ext uri="{FF2B5EF4-FFF2-40B4-BE49-F238E27FC236}">
                <a16:creationId xmlns:a16="http://schemas.microsoft.com/office/drawing/2014/main" id="{A3F3E274-AEDC-4354-B428-EBCBE3CC76AE}"/>
              </a:ext>
            </a:extLst>
          </p:cNvPr>
          <p:cNvPicPr>
            <a:picLocks noChangeAspect="1"/>
          </p:cNvPicPr>
          <p:nvPr/>
        </p:nvPicPr>
        <p:blipFill>
          <a:blip r:embed="rId7"/>
          <a:stretch>
            <a:fillRect/>
          </a:stretch>
        </p:blipFill>
        <p:spPr>
          <a:xfrm>
            <a:off x="3949392" y="2579810"/>
            <a:ext cx="1178719" cy="2381250"/>
          </a:xfrm>
          <a:prstGeom prst="rect">
            <a:avLst/>
          </a:prstGeom>
        </p:spPr>
      </p:pic>
      <p:pic>
        <p:nvPicPr>
          <p:cNvPr id="8" name="Recorded Sound">
            <a:hlinkClick r:id="" action="ppaction://media"/>
            <a:extLst>
              <a:ext uri="{FF2B5EF4-FFF2-40B4-BE49-F238E27FC236}">
                <a16:creationId xmlns:a16="http://schemas.microsoft.com/office/drawing/2014/main" id="{583B54A6-CB05-48C4-BB99-555AEC11F00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60529" y="5750243"/>
            <a:ext cx="609600" cy="609600"/>
          </a:xfrm>
          <a:prstGeom prst="rect">
            <a:avLst/>
          </a:prstGeom>
        </p:spPr>
      </p:pic>
    </p:spTree>
    <p:extLst>
      <p:ext uri="{BB962C8B-B14F-4D97-AF65-F5344CB8AC3E}">
        <p14:creationId xmlns:p14="http://schemas.microsoft.com/office/powerpoint/2010/main" val="3035299391"/>
      </p:ext>
    </p:extLst>
  </p:cSld>
  <p:clrMapOvr>
    <a:masterClrMapping/>
  </p:clrMapOvr>
  <mc:AlternateContent xmlns:mc="http://schemas.openxmlformats.org/markup-compatibility/2006" xmlns:p14="http://schemas.microsoft.com/office/powerpoint/2010/main">
    <mc:Choice Requires="p14">
      <p:transition spd="slow" p14:dur="2000" advTm="12130"/>
    </mc:Choice>
    <mc:Fallback xmlns="">
      <p:transition spd="slow" advTm="12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71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46A3C-2629-46A5-88C3-D95610B196F2}"/>
              </a:ext>
            </a:extLst>
          </p:cNvPr>
          <p:cNvSpPr>
            <a:spLocks noGrp="1"/>
          </p:cNvSpPr>
          <p:nvPr>
            <p:ph type="title"/>
          </p:nvPr>
        </p:nvSpPr>
        <p:spPr/>
        <p:txBody>
          <a:bodyPr/>
          <a:lstStyle/>
          <a:p>
            <a:r>
              <a:rPr lang="en-US" dirty="0"/>
              <a:t>Daily Disinfection</a:t>
            </a:r>
          </a:p>
        </p:txBody>
      </p:sp>
      <p:sp>
        <p:nvSpPr>
          <p:cNvPr id="3" name="Content Placeholder 2">
            <a:extLst>
              <a:ext uri="{FF2B5EF4-FFF2-40B4-BE49-F238E27FC236}">
                <a16:creationId xmlns:a16="http://schemas.microsoft.com/office/drawing/2014/main" id="{15D40CE6-D610-42C3-8839-850D64A9D79D}"/>
              </a:ext>
            </a:extLst>
          </p:cNvPr>
          <p:cNvSpPr>
            <a:spLocks noGrp="1"/>
          </p:cNvSpPr>
          <p:nvPr>
            <p:ph sz="half" idx="1"/>
          </p:nvPr>
        </p:nvSpPr>
        <p:spPr>
          <a:xfrm>
            <a:off x="488375" y="1158071"/>
            <a:ext cx="7643554" cy="5001307"/>
          </a:xfrm>
        </p:spPr>
        <p:txBody>
          <a:bodyPr/>
          <a:lstStyle/>
          <a:p>
            <a:pPr marL="0" indent="0">
              <a:buNone/>
            </a:pPr>
            <a:r>
              <a:rPr lang="en-US" dirty="0"/>
              <a:t>Nets/Brushes/Stocking Equipment</a:t>
            </a:r>
          </a:p>
          <a:p>
            <a:r>
              <a:rPr lang="en-US" dirty="0"/>
              <a:t>A 250 ppm Iodophor solution.</a:t>
            </a:r>
          </a:p>
          <a:p>
            <a:pPr lvl="1"/>
            <a:r>
              <a:rPr lang="en-US" dirty="0"/>
              <a:t> An easily obtainable form of this Iodophor is Udder –Dyne, 1% active iodine liquid, which is used in the dairy industry and is readily available at agriculture supply stores.</a:t>
            </a:r>
          </a:p>
          <a:p>
            <a:pPr lvl="2"/>
            <a:endParaRPr lang="en-US" dirty="0"/>
          </a:p>
          <a:p>
            <a:pPr lvl="1"/>
            <a:r>
              <a:rPr lang="en-US" dirty="0"/>
              <a:t>Nets and Brushes must be in contact with the iodophor for 10 minutes.</a:t>
            </a:r>
          </a:p>
          <a:p>
            <a:pPr lvl="2"/>
            <a:endParaRPr lang="en-US" dirty="0"/>
          </a:p>
          <a:p>
            <a:r>
              <a:rPr lang="en-US" dirty="0"/>
              <a:t>Virkon® Aquatic </a:t>
            </a:r>
          </a:p>
          <a:p>
            <a:pPr lvl="1"/>
            <a:r>
              <a:rPr lang="en-US" dirty="0"/>
              <a:t>A powder disinfectant that is very effective. Wear a dust mask, rubber gloves, and eye protection when mixing Virkon® Aquatic powder.</a:t>
            </a:r>
          </a:p>
          <a:p>
            <a:pPr lvl="2"/>
            <a:endParaRPr lang="en-US" dirty="0"/>
          </a:p>
          <a:p>
            <a:pPr lvl="1"/>
            <a:r>
              <a:rPr lang="en-US" dirty="0"/>
              <a:t> The proper contact time for Virkon® Aquatic is 20-30 minutes.</a:t>
            </a:r>
          </a:p>
        </p:txBody>
      </p:sp>
      <p:pic>
        <p:nvPicPr>
          <p:cNvPr id="5" name="Recorded Sound">
            <a:hlinkClick r:id="" action="ppaction://media"/>
            <a:extLst>
              <a:ext uri="{FF2B5EF4-FFF2-40B4-BE49-F238E27FC236}">
                <a16:creationId xmlns:a16="http://schemas.microsoft.com/office/drawing/2014/main" id="{5855D602-F106-4866-951A-63303C7157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50825" y="5752978"/>
            <a:ext cx="609600" cy="609600"/>
          </a:xfrm>
          <a:prstGeom prst="rect">
            <a:avLst/>
          </a:prstGeom>
        </p:spPr>
      </p:pic>
    </p:spTree>
    <p:extLst>
      <p:ext uri="{BB962C8B-B14F-4D97-AF65-F5344CB8AC3E}">
        <p14:creationId xmlns:p14="http://schemas.microsoft.com/office/powerpoint/2010/main" val="3020721692"/>
      </p:ext>
    </p:extLst>
  </p:cSld>
  <p:clrMapOvr>
    <a:masterClrMapping/>
  </p:clrMapOvr>
  <mc:AlternateContent xmlns:mc="http://schemas.openxmlformats.org/markup-compatibility/2006" xmlns:p14="http://schemas.microsoft.com/office/powerpoint/2010/main">
    <mc:Choice Requires="p14">
      <p:transition spd="slow" p14:dur="2000" advTm="79259"/>
    </mc:Choice>
    <mc:Fallback xmlns="">
      <p:transition spd="slow" advTm="79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4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DE551-0C33-4CED-8DA9-8380821A8325}"/>
              </a:ext>
            </a:extLst>
          </p:cNvPr>
          <p:cNvSpPr>
            <a:spLocks noGrp="1"/>
          </p:cNvSpPr>
          <p:nvPr>
            <p:ph type="title"/>
          </p:nvPr>
        </p:nvSpPr>
        <p:spPr/>
        <p:txBody>
          <a:bodyPr/>
          <a:lstStyle/>
          <a:p>
            <a:r>
              <a:rPr lang="en-US" dirty="0"/>
              <a:t>Disinfection Amounts</a:t>
            </a:r>
          </a:p>
        </p:txBody>
      </p:sp>
      <p:sp>
        <p:nvSpPr>
          <p:cNvPr id="3" name="Content Placeholder 2">
            <a:extLst>
              <a:ext uri="{FF2B5EF4-FFF2-40B4-BE49-F238E27FC236}">
                <a16:creationId xmlns:a16="http://schemas.microsoft.com/office/drawing/2014/main" id="{8DAA0C1C-C348-4A06-B184-199701F225FF}"/>
              </a:ext>
            </a:extLst>
          </p:cNvPr>
          <p:cNvSpPr>
            <a:spLocks noGrp="1"/>
          </p:cNvSpPr>
          <p:nvPr>
            <p:ph sz="half" idx="1"/>
          </p:nvPr>
        </p:nvSpPr>
        <p:spPr/>
        <p:txBody>
          <a:bodyPr/>
          <a:lstStyle/>
          <a:p>
            <a:pPr marL="0" indent="0">
              <a:buNone/>
            </a:pPr>
            <a:r>
              <a:rPr lang="en-US" dirty="0"/>
              <a:t>The table below lists the amount of chemical required to obtain the proper concentration for one-, two-, and five-gallon solutions. </a:t>
            </a:r>
          </a:p>
          <a:p>
            <a:pPr marL="0" indent="0">
              <a:buNone/>
            </a:pPr>
            <a:endParaRPr lang="en-US" dirty="0"/>
          </a:p>
          <a:p>
            <a:pPr marL="0" indent="0">
              <a:buNone/>
            </a:pPr>
            <a:endParaRPr lang="en-US" dirty="0"/>
          </a:p>
          <a:p>
            <a:pPr marL="0" indent="0">
              <a:buNone/>
            </a:pPr>
            <a:endParaRPr lang="en-US" dirty="0"/>
          </a:p>
          <a:p>
            <a:r>
              <a:rPr lang="en-US" dirty="0"/>
              <a:t>Both disinfectants can also be used in a spray bottle, easily taken into the field and used to disinfect equipment while stocking.</a:t>
            </a:r>
          </a:p>
          <a:p>
            <a:r>
              <a:rPr lang="en-US" dirty="0"/>
              <a:t>For both the dip bucket and spray bottle applications, these disinfectant solutions have an effective lifespan of about 1 week.</a:t>
            </a:r>
          </a:p>
        </p:txBody>
      </p:sp>
      <p:pic>
        <p:nvPicPr>
          <p:cNvPr id="5" name="Picture 4">
            <a:extLst>
              <a:ext uri="{FF2B5EF4-FFF2-40B4-BE49-F238E27FC236}">
                <a16:creationId xmlns:a16="http://schemas.microsoft.com/office/drawing/2014/main" id="{AF80C838-32C9-4C37-82EB-9EC4D103F628}"/>
              </a:ext>
            </a:extLst>
          </p:cNvPr>
          <p:cNvPicPr>
            <a:picLocks noChangeAspect="1"/>
          </p:cNvPicPr>
          <p:nvPr/>
        </p:nvPicPr>
        <p:blipFill rotWithShape="1">
          <a:blip r:embed="rId5"/>
          <a:srcRect t="23268" b="9413"/>
          <a:stretch/>
        </p:blipFill>
        <p:spPr>
          <a:xfrm>
            <a:off x="716975" y="2814319"/>
            <a:ext cx="7751068" cy="914401"/>
          </a:xfrm>
          <a:prstGeom prst="rect">
            <a:avLst/>
          </a:prstGeom>
        </p:spPr>
      </p:pic>
      <p:pic>
        <p:nvPicPr>
          <p:cNvPr id="4" name="Recorded Sound">
            <a:hlinkClick r:id="" action="ppaction://media"/>
            <a:extLst>
              <a:ext uri="{FF2B5EF4-FFF2-40B4-BE49-F238E27FC236}">
                <a16:creationId xmlns:a16="http://schemas.microsoft.com/office/drawing/2014/main" id="{651BF2AD-6316-45F2-9B4C-71228A2054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60529" y="5872163"/>
            <a:ext cx="609600" cy="609600"/>
          </a:xfrm>
          <a:prstGeom prst="rect">
            <a:avLst/>
          </a:prstGeom>
        </p:spPr>
      </p:pic>
    </p:spTree>
    <p:extLst>
      <p:ext uri="{BB962C8B-B14F-4D97-AF65-F5344CB8AC3E}">
        <p14:creationId xmlns:p14="http://schemas.microsoft.com/office/powerpoint/2010/main" val="3248363359"/>
      </p:ext>
    </p:extLst>
  </p:cSld>
  <p:clrMapOvr>
    <a:masterClrMapping/>
  </p:clrMapOvr>
  <mc:AlternateContent xmlns:mc="http://schemas.openxmlformats.org/markup-compatibility/2006" xmlns:p14="http://schemas.microsoft.com/office/powerpoint/2010/main">
    <mc:Choice Requires="p14">
      <p:transition spd="slow" p14:dur="2000" advTm="39739"/>
    </mc:Choice>
    <mc:Fallback xmlns="">
      <p:transition spd="slow" advTm="39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7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4BB7E-129A-4D16-A123-F1103DC5685E}"/>
              </a:ext>
            </a:extLst>
          </p:cNvPr>
          <p:cNvSpPr>
            <a:spLocks noGrp="1"/>
          </p:cNvSpPr>
          <p:nvPr>
            <p:ph type="title"/>
          </p:nvPr>
        </p:nvSpPr>
        <p:spPr/>
        <p:txBody>
          <a:bodyPr/>
          <a:lstStyle/>
          <a:p>
            <a:r>
              <a:rPr lang="en-US" dirty="0"/>
              <a:t>Preventative Measures</a:t>
            </a:r>
          </a:p>
        </p:txBody>
      </p:sp>
      <p:sp>
        <p:nvSpPr>
          <p:cNvPr id="3" name="Content Placeholder 2">
            <a:extLst>
              <a:ext uri="{FF2B5EF4-FFF2-40B4-BE49-F238E27FC236}">
                <a16:creationId xmlns:a16="http://schemas.microsoft.com/office/drawing/2014/main" id="{225F1D56-E89C-45CF-9C38-7387CCA58D77}"/>
              </a:ext>
            </a:extLst>
          </p:cNvPr>
          <p:cNvSpPr>
            <a:spLocks noGrp="1"/>
          </p:cNvSpPr>
          <p:nvPr>
            <p:ph sz="half" idx="1"/>
          </p:nvPr>
        </p:nvSpPr>
        <p:spPr>
          <a:xfrm>
            <a:off x="750223" y="1323920"/>
            <a:ext cx="7643554" cy="4640771"/>
          </a:xfrm>
        </p:spPr>
        <p:txBody>
          <a:bodyPr/>
          <a:lstStyle/>
          <a:p>
            <a:pPr marL="0" indent="0">
              <a:buNone/>
            </a:pPr>
            <a:r>
              <a:rPr lang="en-US" b="1" dirty="0"/>
              <a:t>Fish Transfers </a:t>
            </a:r>
            <a:r>
              <a:rPr lang="en-US" dirty="0"/>
              <a:t>– The CNU does not recommend the transfer of fish from one nursery to another, due to the increased risk of spreading pathogens.</a:t>
            </a:r>
          </a:p>
          <a:p>
            <a:pPr marL="0" indent="0">
              <a:buNone/>
            </a:pPr>
            <a:endParaRPr lang="en-US" dirty="0"/>
          </a:p>
          <a:p>
            <a:r>
              <a:rPr lang="en-US" dirty="0"/>
              <a:t> However, if a transfer is necessary, the CNU must be consulted prior to the move. </a:t>
            </a:r>
          </a:p>
          <a:p>
            <a:r>
              <a:rPr lang="en-US" dirty="0"/>
              <a:t>No fish will be transferred without a completed “Intra-nursery Request for Fish Transfer” authorization, approved by both the CNU Leader and the Fish Health Unit Leader.</a:t>
            </a:r>
          </a:p>
          <a:p>
            <a:r>
              <a:rPr lang="en-US" dirty="0"/>
              <a:t> All fish transferred should be relocated to the most downstream portion of the receiving nursery.</a:t>
            </a:r>
          </a:p>
        </p:txBody>
      </p:sp>
      <p:pic>
        <p:nvPicPr>
          <p:cNvPr id="4" name="Recorded Sound">
            <a:hlinkClick r:id="" action="ppaction://media"/>
            <a:extLst>
              <a:ext uri="{FF2B5EF4-FFF2-40B4-BE49-F238E27FC236}">
                <a16:creationId xmlns:a16="http://schemas.microsoft.com/office/drawing/2014/main" id="{6749C262-6F94-457B-AFD2-566BF20FE2D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93777" y="5858170"/>
            <a:ext cx="609600" cy="609600"/>
          </a:xfrm>
          <a:prstGeom prst="rect">
            <a:avLst/>
          </a:prstGeom>
        </p:spPr>
      </p:pic>
    </p:spTree>
    <p:extLst>
      <p:ext uri="{BB962C8B-B14F-4D97-AF65-F5344CB8AC3E}">
        <p14:creationId xmlns:p14="http://schemas.microsoft.com/office/powerpoint/2010/main" val="2182828418"/>
      </p:ext>
    </p:extLst>
  </p:cSld>
  <p:clrMapOvr>
    <a:masterClrMapping/>
  </p:clrMapOvr>
  <mc:AlternateContent xmlns:mc="http://schemas.openxmlformats.org/markup-compatibility/2006" xmlns:p14="http://schemas.microsoft.com/office/powerpoint/2010/main">
    <mc:Choice Requires="p14">
      <p:transition spd="slow" p14:dur="2000" advTm="59429"/>
    </mc:Choice>
    <mc:Fallback xmlns="">
      <p:transition spd="slow" advTm="59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4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C2011-BFD1-4AFE-85E0-D5379E370DF3}"/>
              </a:ext>
            </a:extLst>
          </p:cNvPr>
          <p:cNvSpPr>
            <a:spLocks noGrp="1"/>
          </p:cNvSpPr>
          <p:nvPr>
            <p:ph type="title"/>
          </p:nvPr>
        </p:nvSpPr>
        <p:spPr/>
        <p:txBody>
          <a:bodyPr/>
          <a:lstStyle/>
          <a:p>
            <a:r>
              <a:rPr lang="en-US" dirty="0"/>
              <a:t>Preventative Measures</a:t>
            </a:r>
          </a:p>
        </p:txBody>
      </p:sp>
      <p:sp>
        <p:nvSpPr>
          <p:cNvPr id="3" name="Content Placeholder 2">
            <a:extLst>
              <a:ext uri="{FF2B5EF4-FFF2-40B4-BE49-F238E27FC236}">
                <a16:creationId xmlns:a16="http://schemas.microsoft.com/office/drawing/2014/main" id="{E1F9E973-F772-42B9-8BF1-76B706666713}"/>
              </a:ext>
            </a:extLst>
          </p:cNvPr>
          <p:cNvSpPr>
            <a:spLocks noGrp="1"/>
          </p:cNvSpPr>
          <p:nvPr>
            <p:ph sz="half" idx="1"/>
          </p:nvPr>
        </p:nvSpPr>
        <p:spPr>
          <a:xfrm>
            <a:off x="750223" y="1271900"/>
            <a:ext cx="7643554" cy="5165476"/>
          </a:xfrm>
        </p:spPr>
        <p:txBody>
          <a:bodyPr/>
          <a:lstStyle/>
          <a:p>
            <a:pPr marL="0" indent="0">
              <a:buNone/>
            </a:pPr>
            <a:r>
              <a:rPr lang="en-US" b="1" dirty="0"/>
              <a:t>Purchasing Fish </a:t>
            </a:r>
            <a:r>
              <a:rPr lang="en-US" dirty="0"/>
              <a:t>– Importing any commercial fish or fish not provided by the PFBC into a PFBC cooperative nursery is </a:t>
            </a:r>
            <a:r>
              <a:rPr lang="en-US" b="1" dirty="0"/>
              <a:t>banned</a:t>
            </a:r>
            <a:r>
              <a:rPr lang="en-US" dirty="0"/>
              <a:t>. </a:t>
            </a:r>
          </a:p>
          <a:p>
            <a:pPr lvl="1"/>
            <a:r>
              <a:rPr lang="en-US" dirty="0"/>
              <a:t>Violations will result in expulsion from the program</a:t>
            </a:r>
          </a:p>
          <a:p>
            <a:pPr marL="0" indent="0">
              <a:buNone/>
            </a:pPr>
            <a:endParaRPr lang="en-US" dirty="0"/>
          </a:p>
          <a:p>
            <a:r>
              <a:rPr lang="en-US" dirty="0"/>
              <a:t>Fish caught out in the wild are also </a:t>
            </a:r>
            <a:r>
              <a:rPr lang="en-US" b="1" dirty="0"/>
              <a:t>Not Permitted </a:t>
            </a:r>
            <a:r>
              <a:rPr lang="en-US" dirty="0"/>
              <a:t>into the nursery.</a:t>
            </a:r>
          </a:p>
          <a:p>
            <a:endParaRPr lang="en-US" dirty="0"/>
          </a:p>
          <a:p>
            <a:r>
              <a:rPr lang="en-US" dirty="0"/>
              <a:t>Dangers associated with any fish relocation:</a:t>
            </a:r>
          </a:p>
          <a:p>
            <a:pPr lvl="1"/>
            <a:r>
              <a:rPr lang="en-US" b="0" i="0" dirty="0">
                <a:effectLst/>
              </a:rPr>
              <a:t>Bacteria</a:t>
            </a:r>
          </a:p>
          <a:p>
            <a:pPr lvl="1"/>
            <a:r>
              <a:rPr lang="en-US" dirty="0"/>
              <a:t>V</a:t>
            </a:r>
            <a:r>
              <a:rPr lang="en-US" b="0" i="0" dirty="0">
                <a:effectLst/>
              </a:rPr>
              <a:t>iruses</a:t>
            </a:r>
            <a:endParaRPr lang="en-US" dirty="0"/>
          </a:p>
          <a:p>
            <a:pPr lvl="1"/>
            <a:r>
              <a:rPr lang="en-US" dirty="0"/>
              <a:t>F</a:t>
            </a:r>
            <a:r>
              <a:rPr lang="en-US" b="0" i="0" dirty="0">
                <a:effectLst/>
              </a:rPr>
              <a:t>ungus</a:t>
            </a:r>
          </a:p>
          <a:p>
            <a:pPr lvl="1"/>
            <a:r>
              <a:rPr lang="en-US" dirty="0"/>
              <a:t>Gill Lice</a:t>
            </a:r>
          </a:p>
          <a:p>
            <a:pPr lvl="1"/>
            <a:r>
              <a:rPr lang="en-US" dirty="0"/>
              <a:t>Aquatic Invasive Species</a:t>
            </a:r>
          </a:p>
        </p:txBody>
      </p:sp>
      <p:pic>
        <p:nvPicPr>
          <p:cNvPr id="6" name="Recorded Sound">
            <a:hlinkClick r:id="" action="ppaction://media"/>
            <a:extLst>
              <a:ext uri="{FF2B5EF4-FFF2-40B4-BE49-F238E27FC236}">
                <a16:creationId xmlns:a16="http://schemas.microsoft.com/office/drawing/2014/main" id="{F580C189-EF5D-4D00-9944-E0B158F7FC1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93777" y="5827776"/>
            <a:ext cx="609600" cy="609600"/>
          </a:xfrm>
          <a:prstGeom prst="rect">
            <a:avLst/>
          </a:prstGeom>
        </p:spPr>
      </p:pic>
    </p:spTree>
    <p:extLst>
      <p:ext uri="{BB962C8B-B14F-4D97-AF65-F5344CB8AC3E}">
        <p14:creationId xmlns:p14="http://schemas.microsoft.com/office/powerpoint/2010/main" val="3187973267"/>
      </p:ext>
    </p:extLst>
  </p:cSld>
  <p:clrMapOvr>
    <a:masterClrMapping/>
  </p:clrMapOvr>
  <mc:AlternateContent xmlns:mc="http://schemas.openxmlformats.org/markup-compatibility/2006" xmlns:p14="http://schemas.microsoft.com/office/powerpoint/2010/main">
    <mc:Choice Requires="p14">
      <p:transition spd="slow" p14:dur="2000" advTm="41132"/>
    </mc:Choice>
    <mc:Fallback xmlns="">
      <p:transition spd="slow" advTm="41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97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11BCF-42E5-4D51-AB52-C3203CBC12F0}"/>
              </a:ext>
            </a:extLst>
          </p:cNvPr>
          <p:cNvSpPr>
            <a:spLocks noGrp="1"/>
          </p:cNvSpPr>
          <p:nvPr>
            <p:ph type="title"/>
          </p:nvPr>
        </p:nvSpPr>
        <p:spPr/>
        <p:txBody>
          <a:bodyPr/>
          <a:lstStyle/>
          <a:p>
            <a:r>
              <a:rPr lang="en-US" dirty="0"/>
              <a:t>Aquatic Invasive Species</a:t>
            </a:r>
          </a:p>
        </p:txBody>
      </p:sp>
      <p:sp>
        <p:nvSpPr>
          <p:cNvPr id="3" name="Content Placeholder 2">
            <a:extLst>
              <a:ext uri="{FF2B5EF4-FFF2-40B4-BE49-F238E27FC236}">
                <a16:creationId xmlns:a16="http://schemas.microsoft.com/office/drawing/2014/main" id="{356C78A9-9AEB-4B1A-A610-782A58725E3F}"/>
              </a:ext>
            </a:extLst>
          </p:cNvPr>
          <p:cNvSpPr>
            <a:spLocks noGrp="1"/>
          </p:cNvSpPr>
          <p:nvPr>
            <p:ph sz="half" idx="1"/>
          </p:nvPr>
        </p:nvSpPr>
        <p:spPr/>
        <p:txBody>
          <a:bodyPr/>
          <a:lstStyle/>
          <a:p>
            <a:pPr marL="0" indent="0">
              <a:buNone/>
            </a:pPr>
            <a:r>
              <a:rPr lang="en-US" b="1" i="0" dirty="0">
                <a:effectLst/>
              </a:rPr>
              <a:t>Aquatic Invasive Species </a:t>
            </a:r>
            <a:r>
              <a:rPr lang="en-US" b="0" i="0" dirty="0">
                <a:effectLst/>
              </a:rPr>
              <a:t>(AIS) are plants and animals that have been introduced into new ecosystems and have environmental, recreational, economic or health impacts.</a:t>
            </a:r>
          </a:p>
          <a:p>
            <a:endParaRPr lang="en-US" dirty="0"/>
          </a:p>
          <a:p>
            <a:r>
              <a:rPr lang="en-US" b="0" i="0" dirty="0">
                <a:solidFill>
                  <a:srgbClr val="1E1E1E"/>
                </a:solidFill>
                <a:effectLst/>
              </a:rPr>
              <a:t>Preventing their spread is important because once introduced, these species disrupt ecosystems, reduce biodiversity, and cost communities' huge amounts of time, money, resources, and lost revenue.</a:t>
            </a:r>
          </a:p>
          <a:p>
            <a:endParaRPr lang="en-US" b="0" i="0" dirty="0">
              <a:solidFill>
                <a:srgbClr val="1E1E1E"/>
              </a:solidFill>
              <a:effectLst/>
            </a:endParaRPr>
          </a:p>
          <a:p>
            <a:r>
              <a:rPr lang="en-US" b="0" i="0" dirty="0">
                <a:solidFill>
                  <a:srgbClr val="1E1E1E"/>
                </a:solidFill>
                <a:effectLst/>
              </a:rPr>
              <a:t>Invasive species </a:t>
            </a:r>
            <a:r>
              <a:rPr lang="en-US" sz="2400" dirty="0">
                <a:effectLst/>
                <a:latin typeface="Calibri" panose="020F0502020204030204" pitchFamily="34" charset="0"/>
                <a:ea typeface="Calibri" panose="020F0502020204030204" pitchFamily="34" charset="0"/>
              </a:rPr>
              <a:t>drastically</a:t>
            </a:r>
            <a:r>
              <a:rPr lang="en-US" b="0" i="0" dirty="0">
                <a:solidFill>
                  <a:srgbClr val="1E1E1E"/>
                </a:solidFill>
                <a:effectLst/>
              </a:rPr>
              <a:t> compete for food, shelter and breeding resources and prey on native species.</a:t>
            </a:r>
            <a:endParaRPr lang="en-US" b="0" i="0" dirty="0">
              <a:effectLst/>
            </a:endParaRPr>
          </a:p>
          <a:p>
            <a:endParaRPr lang="en-US" dirty="0"/>
          </a:p>
        </p:txBody>
      </p:sp>
      <p:pic>
        <p:nvPicPr>
          <p:cNvPr id="5" name="Recorded Sound">
            <a:hlinkClick r:id="" action="ppaction://media"/>
            <a:extLst>
              <a:ext uri="{FF2B5EF4-FFF2-40B4-BE49-F238E27FC236}">
                <a16:creationId xmlns:a16="http://schemas.microsoft.com/office/drawing/2014/main" id="{7B7B012B-1884-4882-A786-E9F2BD5B2A9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60529" y="5725160"/>
            <a:ext cx="609600" cy="609600"/>
          </a:xfrm>
          <a:prstGeom prst="rect">
            <a:avLst/>
          </a:prstGeom>
        </p:spPr>
      </p:pic>
    </p:spTree>
    <p:extLst>
      <p:ext uri="{BB962C8B-B14F-4D97-AF65-F5344CB8AC3E}">
        <p14:creationId xmlns:p14="http://schemas.microsoft.com/office/powerpoint/2010/main" val="3541811628"/>
      </p:ext>
    </p:extLst>
  </p:cSld>
  <p:clrMapOvr>
    <a:masterClrMapping/>
  </p:clrMapOvr>
  <mc:AlternateContent xmlns:mc="http://schemas.openxmlformats.org/markup-compatibility/2006" xmlns:p14="http://schemas.microsoft.com/office/powerpoint/2010/main">
    <mc:Choice Requires="p14">
      <p:transition spd="slow" p14:dur="2000" advTm="44081"/>
    </mc:Choice>
    <mc:Fallback xmlns="">
      <p:transition spd="slow" advTm="44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6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6E68E-71FE-4869-BB07-3CBB30D471A9}"/>
              </a:ext>
            </a:extLst>
          </p:cNvPr>
          <p:cNvSpPr>
            <a:spLocks noGrp="1"/>
          </p:cNvSpPr>
          <p:nvPr>
            <p:ph type="title"/>
          </p:nvPr>
        </p:nvSpPr>
        <p:spPr/>
        <p:txBody>
          <a:bodyPr/>
          <a:lstStyle/>
          <a:p>
            <a:r>
              <a:rPr lang="en-US" dirty="0"/>
              <a:t>Biosecurity Protocols</a:t>
            </a:r>
          </a:p>
        </p:txBody>
      </p:sp>
      <p:sp>
        <p:nvSpPr>
          <p:cNvPr id="3" name="Content Placeholder 2">
            <a:extLst>
              <a:ext uri="{FF2B5EF4-FFF2-40B4-BE49-F238E27FC236}">
                <a16:creationId xmlns:a16="http://schemas.microsoft.com/office/drawing/2014/main" id="{BB0A6FE3-EBBC-48A9-B5DF-5A54F2AB97F2}"/>
              </a:ext>
            </a:extLst>
          </p:cNvPr>
          <p:cNvSpPr>
            <a:spLocks noGrp="1"/>
          </p:cNvSpPr>
          <p:nvPr>
            <p:ph sz="half" idx="1"/>
          </p:nvPr>
        </p:nvSpPr>
        <p:spPr>
          <a:xfrm>
            <a:off x="716975" y="1536192"/>
            <a:ext cx="7643554" cy="4897265"/>
          </a:xfrm>
        </p:spPr>
        <p:txBody>
          <a:bodyPr/>
          <a:lstStyle/>
          <a:p>
            <a:r>
              <a:rPr lang="en-US" b="1" dirty="0"/>
              <a:t>Biosecurity protocols </a:t>
            </a:r>
            <a:r>
              <a:rPr lang="en-US" dirty="0"/>
              <a:t>are designed to eliminate or minimize the risk of transferring diseases and pathogens throughout the nursery, from nursery to nursery, or back and forth between nursery and a PFBC hatchery. </a:t>
            </a:r>
          </a:p>
          <a:p>
            <a:endParaRPr lang="en-US" dirty="0"/>
          </a:p>
          <a:p>
            <a:r>
              <a:rPr lang="en-US" dirty="0"/>
              <a:t>Reducing the number of disease outbreaks within a facility generally results in better growth and fewer mortalities each season.</a:t>
            </a:r>
          </a:p>
          <a:p>
            <a:endParaRPr lang="en-US" dirty="0"/>
          </a:p>
          <a:p>
            <a:r>
              <a:rPr lang="en-US" dirty="0"/>
              <a:t> Helps to ensure a more plentiful supply of bigger, healthier fish to stock into the waters of the Commonwealth.</a:t>
            </a:r>
          </a:p>
        </p:txBody>
      </p:sp>
      <p:pic>
        <p:nvPicPr>
          <p:cNvPr id="5" name="Recorded Sound">
            <a:hlinkClick r:id="" action="ppaction://media"/>
            <a:extLst>
              <a:ext uri="{FF2B5EF4-FFF2-40B4-BE49-F238E27FC236}">
                <a16:creationId xmlns:a16="http://schemas.microsoft.com/office/drawing/2014/main" id="{73CE6482-4564-48FF-9B28-67A686EC31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76464" y="5823857"/>
            <a:ext cx="609600" cy="609600"/>
          </a:xfrm>
          <a:prstGeom prst="rect">
            <a:avLst/>
          </a:prstGeom>
        </p:spPr>
      </p:pic>
    </p:spTree>
    <p:extLst>
      <p:ext uri="{BB962C8B-B14F-4D97-AF65-F5344CB8AC3E}">
        <p14:creationId xmlns:p14="http://schemas.microsoft.com/office/powerpoint/2010/main" val="1557282328"/>
      </p:ext>
    </p:extLst>
  </p:cSld>
  <p:clrMapOvr>
    <a:masterClrMapping/>
  </p:clrMapOvr>
  <mc:AlternateContent xmlns:mc="http://schemas.openxmlformats.org/markup-compatibility/2006" xmlns:p14="http://schemas.microsoft.com/office/powerpoint/2010/main">
    <mc:Choice Requires="p14">
      <p:transition spd="slow" p14:dur="2000" advTm="53346"/>
    </mc:Choice>
    <mc:Fallback xmlns="">
      <p:transition spd="slow" advTm="53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1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2BBE4-8510-47CF-AAA7-40EC9DC1424D}"/>
              </a:ext>
            </a:extLst>
          </p:cNvPr>
          <p:cNvSpPr>
            <a:spLocks noGrp="1"/>
          </p:cNvSpPr>
          <p:nvPr>
            <p:ph type="title"/>
          </p:nvPr>
        </p:nvSpPr>
        <p:spPr/>
        <p:txBody>
          <a:bodyPr/>
          <a:lstStyle/>
          <a:p>
            <a:r>
              <a:rPr lang="en-US" dirty="0"/>
              <a:t>Aquatic Invasive Species</a:t>
            </a:r>
          </a:p>
        </p:txBody>
      </p:sp>
      <p:sp>
        <p:nvSpPr>
          <p:cNvPr id="3" name="Content Placeholder 2">
            <a:extLst>
              <a:ext uri="{FF2B5EF4-FFF2-40B4-BE49-F238E27FC236}">
                <a16:creationId xmlns:a16="http://schemas.microsoft.com/office/drawing/2014/main" id="{9A267D96-424E-4D1D-A343-D1693C46DA31}"/>
              </a:ext>
            </a:extLst>
          </p:cNvPr>
          <p:cNvSpPr>
            <a:spLocks noGrp="1"/>
          </p:cNvSpPr>
          <p:nvPr>
            <p:ph sz="half" idx="1"/>
          </p:nvPr>
        </p:nvSpPr>
        <p:spPr>
          <a:xfrm>
            <a:off x="750223" y="820841"/>
            <a:ext cx="7643554" cy="4640771"/>
          </a:xfrm>
        </p:spPr>
        <p:txBody>
          <a:bodyPr/>
          <a:lstStyle/>
          <a:p>
            <a:pPr marL="0" indent="0">
              <a:buNone/>
            </a:pPr>
            <a:endParaRPr lang="en-US" dirty="0">
              <a:solidFill>
                <a:srgbClr val="1E1E1E"/>
              </a:solidFill>
            </a:endParaRPr>
          </a:p>
          <a:p>
            <a:r>
              <a:rPr lang="en-US" b="0" i="0" dirty="0">
                <a:effectLst/>
              </a:rPr>
              <a:t>Aquatic Invasive species are often spread through innocent actions or activities like boating and fishing, or the active actions like</a:t>
            </a:r>
            <a:r>
              <a:rPr lang="en-US" b="0" i="0" dirty="0">
                <a:solidFill>
                  <a:srgbClr val="1E1E1E"/>
                </a:solidFill>
                <a:effectLst/>
              </a:rPr>
              <a:t> release of aquarium pets or fishing bait into a local lake or waterway.</a:t>
            </a:r>
            <a:endParaRPr lang="en-US" b="0" i="0" dirty="0">
              <a:effectLst/>
            </a:endParaRPr>
          </a:p>
          <a:p>
            <a:endParaRPr lang="en-US" dirty="0"/>
          </a:p>
          <a:p>
            <a:r>
              <a:rPr lang="en-US" b="0" i="0" dirty="0">
                <a:solidFill>
                  <a:srgbClr val="1E1E1E"/>
                </a:solidFill>
                <a:effectLst/>
              </a:rPr>
              <a:t>Aquatic invasive species are hitchhiking their way across Pennsylvania.</a:t>
            </a:r>
          </a:p>
          <a:p>
            <a:pPr marL="0" indent="0">
              <a:buNone/>
            </a:pPr>
            <a:endParaRPr lang="en-US" b="0" i="0" dirty="0">
              <a:solidFill>
                <a:srgbClr val="1E1E1E"/>
              </a:solidFill>
              <a:effectLst/>
            </a:endParaRPr>
          </a:p>
          <a:p>
            <a:r>
              <a:rPr lang="en-US" dirty="0">
                <a:solidFill>
                  <a:srgbClr val="1E1E1E"/>
                </a:solidFill>
              </a:rPr>
              <a:t>P</a:t>
            </a:r>
            <a:r>
              <a:rPr lang="en-US" b="0" i="0" dirty="0">
                <a:solidFill>
                  <a:srgbClr val="1E1E1E"/>
                </a:solidFill>
                <a:effectLst/>
              </a:rPr>
              <a:t>revent their spread by inspecting all </a:t>
            </a:r>
            <a:r>
              <a:rPr lang="en-US" dirty="0">
                <a:solidFill>
                  <a:srgbClr val="1E1E1E"/>
                </a:solidFill>
              </a:rPr>
              <a:t>stocking gear, </a:t>
            </a:r>
            <a:r>
              <a:rPr lang="en-US" b="0" i="0" dirty="0">
                <a:solidFill>
                  <a:srgbClr val="1E1E1E"/>
                </a:solidFill>
                <a:effectLst/>
              </a:rPr>
              <a:t>a boat or trailer and remove any visible plants, animals, or organic materials before launching into a different stream,  lake or pond.</a:t>
            </a:r>
            <a:endParaRPr lang="en-US" dirty="0"/>
          </a:p>
        </p:txBody>
      </p:sp>
      <p:pic>
        <p:nvPicPr>
          <p:cNvPr id="4" name="Recorded Sound">
            <a:hlinkClick r:id="" action="ppaction://media"/>
            <a:extLst>
              <a:ext uri="{FF2B5EF4-FFF2-40B4-BE49-F238E27FC236}">
                <a16:creationId xmlns:a16="http://schemas.microsoft.com/office/drawing/2014/main" id="{E3B1D9A4-5058-40CD-AB8C-4346709AA45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93777" y="5898442"/>
            <a:ext cx="609600" cy="609600"/>
          </a:xfrm>
          <a:prstGeom prst="rect">
            <a:avLst/>
          </a:prstGeom>
        </p:spPr>
      </p:pic>
    </p:spTree>
    <p:extLst>
      <p:ext uri="{BB962C8B-B14F-4D97-AF65-F5344CB8AC3E}">
        <p14:creationId xmlns:p14="http://schemas.microsoft.com/office/powerpoint/2010/main" val="1637094777"/>
      </p:ext>
    </p:extLst>
  </p:cSld>
  <p:clrMapOvr>
    <a:masterClrMapping/>
  </p:clrMapOvr>
  <mc:AlternateContent xmlns:mc="http://schemas.openxmlformats.org/markup-compatibility/2006" xmlns:p14="http://schemas.microsoft.com/office/powerpoint/2010/main">
    <mc:Choice Requires="p14">
      <p:transition spd="slow" p14:dur="2000" advTm="47030"/>
    </mc:Choice>
    <mc:Fallback xmlns="">
      <p:transition spd="slow" advTm="47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8A3A8-E2FC-4357-96BE-FA05251D0C9D}"/>
              </a:ext>
            </a:extLst>
          </p:cNvPr>
          <p:cNvSpPr>
            <a:spLocks noGrp="1"/>
          </p:cNvSpPr>
          <p:nvPr>
            <p:ph type="title"/>
          </p:nvPr>
        </p:nvSpPr>
        <p:spPr/>
        <p:txBody>
          <a:bodyPr/>
          <a:lstStyle/>
          <a:p>
            <a:r>
              <a:rPr lang="en-US" dirty="0"/>
              <a:t>Aquatic Invasive Species</a:t>
            </a:r>
          </a:p>
        </p:txBody>
      </p:sp>
      <p:sp>
        <p:nvSpPr>
          <p:cNvPr id="3" name="Content Placeholder 2">
            <a:extLst>
              <a:ext uri="{FF2B5EF4-FFF2-40B4-BE49-F238E27FC236}">
                <a16:creationId xmlns:a16="http://schemas.microsoft.com/office/drawing/2014/main" id="{D465AAD8-73D9-4E4E-AF14-20CAB6074833}"/>
              </a:ext>
            </a:extLst>
          </p:cNvPr>
          <p:cNvSpPr>
            <a:spLocks noGrp="1"/>
          </p:cNvSpPr>
          <p:nvPr>
            <p:ph sz="half" idx="1"/>
          </p:nvPr>
        </p:nvSpPr>
        <p:spPr>
          <a:xfrm>
            <a:off x="750223" y="1028700"/>
            <a:ext cx="7643554" cy="5646733"/>
          </a:xfrm>
        </p:spPr>
        <p:txBody>
          <a:bodyPr/>
          <a:lstStyle/>
          <a:p>
            <a:r>
              <a:rPr lang="en-US" dirty="0"/>
              <a:t>Many AIS can't be seen and are microscopic. It's important to clean your gear even if it doesn't appear to have anything on it. </a:t>
            </a:r>
          </a:p>
          <a:p>
            <a:pPr lvl="1"/>
            <a:r>
              <a:rPr lang="en-US" dirty="0"/>
              <a:t>Use hot (140° F) water to clean your equipment.</a:t>
            </a:r>
          </a:p>
          <a:p>
            <a:pPr lvl="1"/>
            <a:endParaRPr lang="en-US" dirty="0"/>
          </a:p>
          <a:p>
            <a:pPr lvl="1"/>
            <a:r>
              <a:rPr lang="en-US" dirty="0"/>
              <a:t>Spray equipment with a high-pressure washer. </a:t>
            </a:r>
          </a:p>
          <a:p>
            <a:pPr lvl="2"/>
            <a:r>
              <a:rPr lang="en-US" dirty="0"/>
              <a:t>a commercial hot water car wash also makes an ideal location to wash your boat, motor and trailer.</a:t>
            </a:r>
          </a:p>
          <a:p>
            <a:pPr lvl="2"/>
            <a:endParaRPr lang="en-US" dirty="0"/>
          </a:p>
          <a:p>
            <a:pPr lvl="1"/>
            <a:r>
              <a:rPr lang="en-US" dirty="0"/>
              <a:t>Dry everything before entering new waters.</a:t>
            </a:r>
          </a:p>
          <a:p>
            <a:pPr lvl="2"/>
            <a:r>
              <a:rPr lang="en-US" dirty="0"/>
              <a:t> Allow equipment to dry to the touch, and then allow it to dry another 48 hours.</a:t>
            </a:r>
          </a:p>
          <a:p>
            <a:pPr lvl="2"/>
            <a:endParaRPr lang="en-US" dirty="0"/>
          </a:p>
          <a:p>
            <a:pPr lvl="1"/>
            <a:r>
              <a:rPr lang="en-US" dirty="0"/>
              <a:t> Freeze your equipment for 8 hours.</a:t>
            </a:r>
          </a:p>
          <a:p>
            <a:pPr lvl="2"/>
            <a:r>
              <a:rPr lang="en-US" dirty="0"/>
              <a:t>Thick and dense material like life jackets and felt-soled wading gear will hold moisture longer, take longer to dry and can be more difficult to clean.</a:t>
            </a:r>
          </a:p>
        </p:txBody>
      </p:sp>
      <p:pic>
        <p:nvPicPr>
          <p:cNvPr id="5" name="Recorded Sound">
            <a:hlinkClick r:id="" action="ppaction://media"/>
            <a:extLst>
              <a:ext uri="{FF2B5EF4-FFF2-40B4-BE49-F238E27FC236}">
                <a16:creationId xmlns:a16="http://schemas.microsoft.com/office/drawing/2014/main" id="{1AB28F8E-AA9E-429B-8056-66664CC564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93777" y="5900420"/>
            <a:ext cx="609600" cy="609600"/>
          </a:xfrm>
          <a:prstGeom prst="rect">
            <a:avLst/>
          </a:prstGeom>
        </p:spPr>
      </p:pic>
    </p:spTree>
    <p:extLst>
      <p:ext uri="{BB962C8B-B14F-4D97-AF65-F5344CB8AC3E}">
        <p14:creationId xmlns:p14="http://schemas.microsoft.com/office/powerpoint/2010/main" val="4038093046"/>
      </p:ext>
    </p:extLst>
  </p:cSld>
  <p:clrMapOvr>
    <a:masterClrMapping/>
  </p:clrMapOvr>
  <mc:AlternateContent xmlns:mc="http://schemas.openxmlformats.org/markup-compatibility/2006" xmlns:p14="http://schemas.microsoft.com/office/powerpoint/2010/main">
    <mc:Choice Requires="p14">
      <p:transition spd="slow" p14:dur="2000" advTm="52347"/>
    </mc:Choice>
    <mc:Fallback xmlns="">
      <p:transition spd="slow" advTm="52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0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CD3E4E6-B7C3-4AB4-9074-B55BB2CC05C7}"/>
              </a:ext>
            </a:extLst>
          </p:cNvPr>
          <p:cNvSpPr>
            <a:spLocks noGrp="1"/>
          </p:cNvSpPr>
          <p:nvPr>
            <p:ph type="body" sz="half" idx="2"/>
          </p:nvPr>
        </p:nvSpPr>
        <p:spPr/>
        <p:txBody>
          <a:bodyPr>
            <a:normAutofit/>
          </a:bodyPr>
          <a:lstStyle/>
          <a:p>
            <a:r>
              <a:rPr lang="en-US" dirty="0"/>
              <a:t>New Zealand Mud snail</a:t>
            </a:r>
          </a:p>
          <a:p>
            <a:endParaRPr lang="en-US" dirty="0"/>
          </a:p>
        </p:txBody>
      </p:sp>
      <p:pic>
        <p:nvPicPr>
          <p:cNvPr id="12" name="Content Placeholder 11">
            <a:extLst>
              <a:ext uri="{FF2B5EF4-FFF2-40B4-BE49-F238E27FC236}">
                <a16:creationId xmlns:a16="http://schemas.microsoft.com/office/drawing/2014/main" id="{A0F38134-CBBE-4351-9EC2-0A3D63FA660D}"/>
              </a:ext>
            </a:extLst>
          </p:cNvPr>
          <p:cNvPicPr>
            <a:picLocks noGrp="1" noChangeAspect="1"/>
          </p:cNvPicPr>
          <p:nvPr>
            <p:ph sz="half" idx="10"/>
          </p:nvPr>
        </p:nvPicPr>
        <p:blipFill>
          <a:blip r:embed="rId4"/>
          <a:stretch>
            <a:fillRect/>
          </a:stretch>
        </p:blipFill>
        <p:spPr>
          <a:xfrm>
            <a:off x="667928" y="2529455"/>
            <a:ext cx="3914232" cy="2935674"/>
          </a:xfrm>
          <a:prstGeom prst="rect">
            <a:avLst/>
          </a:prstGeom>
        </p:spPr>
      </p:pic>
      <p:pic>
        <p:nvPicPr>
          <p:cNvPr id="13" name="Content Placeholder 12">
            <a:extLst>
              <a:ext uri="{FF2B5EF4-FFF2-40B4-BE49-F238E27FC236}">
                <a16:creationId xmlns:a16="http://schemas.microsoft.com/office/drawing/2014/main" id="{A5B3AE36-A154-45B7-ACFD-17A550CABB25}"/>
              </a:ext>
            </a:extLst>
          </p:cNvPr>
          <p:cNvPicPr>
            <a:picLocks noGrp="1" noChangeAspect="1"/>
          </p:cNvPicPr>
          <p:nvPr>
            <p:ph sz="half" idx="11"/>
          </p:nvPr>
        </p:nvPicPr>
        <p:blipFill>
          <a:blip r:embed="rId5"/>
          <a:stretch>
            <a:fillRect/>
          </a:stretch>
        </p:blipFill>
        <p:spPr>
          <a:xfrm>
            <a:off x="5654735" y="2502854"/>
            <a:ext cx="1905000" cy="2962275"/>
          </a:xfrm>
          <a:prstGeom prst="rect">
            <a:avLst/>
          </a:prstGeom>
        </p:spPr>
      </p:pic>
      <p:sp>
        <p:nvSpPr>
          <p:cNvPr id="8" name="Text Placeholder 7">
            <a:extLst>
              <a:ext uri="{FF2B5EF4-FFF2-40B4-BE49-F238E27FC236}">
                <a16:creationId xmlns:a16="http://schemas.microsoft.com/office/drawing/2014/main" id="{5AFEA475-DE3A-4885-B22A-5DFE43DFE06B}"/>
              </a:ext>
            </a:extLst>
          </p:cNvPr>
          <p:cNvSpPr>
            <a:spLocks noGrp="1"/>
          </p:cNvSpPr>
          <p:nvPr>
            <p:ph type="body" sz="half" idx="12"/>
          </p:nvPr>
        </p:nvSpPr>
        <p:spPr>
          <a:xfrm>
            <a:off x="4947545" y="1557077"/>
            <a:ext cx="3797875" cy="840423"/>
          </a:xfrm>
        </p:spPr>
        <p:txBody>
          <a:bodyPr/>
          <a:lstStyle/>
          <a:p>
            <a:r>
              <a:rPr lang="en-US" dirty="0"/>
              <a:t>Didymo (Rock Snot)</a:t>
            </a:r>
          </a:p>
        </p:txBody>
      </p:sp>
      <p:sp>
        <p:nvSpPr>
          <p:cNvPr id="4" name="Title 3">
            <a:extLst>
              <a:ext uri="{FF2B5EF4-FFF2-40B4-BE49-F238E27FC236}">
                <a16:creationId xmlns:a16="http://schemas.microsoft.com/office/drawing/2014/main" id="{87A69CE0-CACD-4449-AD77-881F85A4850F}"/>
              </a:ext>
            </a:extLst>
          </p:cNvPr>
          <p:cNvSpPr>
            <a:spLocks noGrp="1"/>
          </p:cNvSpPr>
          <p:nvPr>
            <p:ph type="title"/>
          </p:nvPr>
        </p:nvSpPr>
        <p:spPr/>
        <p:txBody>
          <a:bodyPr>
            <a:normAutofit fontScale="90000"/>
          </a:bodyPr>
          <a:lstStyle/>
          <a:p>
            <a:r>
              <a:rPr lang="en-US" dirty="0"/>
              <a:t>AIS to Look Out For When Stocking</a:t>
            </a:r>
          </a:p>
        </p:txBody>
      </p:sp>
      <p:sp>
        <p:nvSpPr>
          <p:cNvPr id="14" name="TextBox 13">
            <a:extLst>
              <a:ext uri="{FF2B5EF4-FFF2-40B4-BE49-F238E27FC236}">
                <a16:creationId xmlns:a16="http://schemas.microsoft.com/office/drawing/2014/main" id="{25641093-62EB-44F5-806E-A5B11DAB41D7}"/>
              </a:ext>
            </a:extLst>
          </p:cNvPr>
          <p:cNvSpPr txBox="1"/>
          <p:nvPr/>
        </p:nvSpPr>
        <p:spPr>
          <a:xfrm>
            <a:off x="2632910" y="5665760"/>
            <a:ext cx="543739" cy="215444"/>
          </a:xfrm>
          <a:prstGeom prst="rect">
            <a:avLst/>
          </a:prstGeom>
          <a:noFill/>
        </p:spPr>
        <p:txBody>
          <a:bodyPr wrap="none" rtlCol="0">
            <a:spAutoFit/>
          </a:bodyPr>
          <a:lstStyle/>
          <a:p>
            <a:r>
              <a:rPr lang="en-US" sz="800" dirty="0"/>
              <a:t>FWS.gov</a:t>
            </a:r>
          </a:p>
        </p:txBody>
      </p:sp>
      <p:sp>
        <p:nvSpPr>
          <p:cNvPr id="16" name="TextBox 15">
            <a:extLst>
              <a:ext uri="{FF2B5EF4-FFF2-40B4-BE49-F238E27FC236}">
                <a16:creationId xmlns:a16="http://schemas.microsoft.com/office/drawing/2014/main" id="{6E087DE2-D78A-479C-91FD-DFFDF23318E0}"/>
              </a:ext>
            </a:extLst>
          </p:cNvPr>
          <p:cNvSpPr txBox="1"/>
          <p:nvPr/>
        </p:nvSpPr>
        <p:spPr>
          <a:xfrm>
            <a:off x="6157981" y="5623684"/>
            <a:ext cx="543739" cy="215444"/>
          </a:xfrm>
          <a:prstGeom prst="rect">
            <a:avLst/>
          </a:prstGeom>
          <a:noFill/>
        </p:spPr>
        <p:txBody>
          <a:bodyPr wrap="none" rtlCol="0">
            <a:spAutoFit/>
          </a:bodyPr>
          <a:lstStyle/>
          <a:p>
            <a:r>
              <a:rPr lang="en-US" sz="800" dirty="0"/>
              <a:t>FWS.gov</a:t>
            </a:r>
          </a:p>
        </p:txBody>
      </p:sp>
      <p:pic>
        <p:nvPicPr>
          <p:cNvPr id="2" name="Recorded Sound">
            <a:hlinkClick r:id="" action="ppaction://media"/>
            <a:extLst>
              <a:ext uri="{FF2B5EF4-FFF2-40B4-BE49-F238E27FC236}">
                <a16:creationId xmlns:a16="http://schemas.microsoft.com/office/drawing/2014/main" id="{102EFA5B-5057-48FD-8363-BB867A127D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620" y="5881204"/>
            <a:ext cx="609600" cy="609600"/>
          </a:xfrm>
          <a:prstGeom prst="rect">
            <a:avLst/>
          </a:prstGeom>
        </p:spPr>
      </p:pic>
    </p:spTree>
    <p:extLst>
      <p:ext uri="{BB962C8B-B14F-4D97-AF65-F5344CB8AC3E}">
        <p14:creationId xmlns:p14="http://schemas.microsoft.com/office/powerpoint/2010/main" val="923223920"/>
      </p:ext>
    </p:extLst>
  </p:cSld>
  <p:clrMapOvr>
    <a:masterClrMapping/>
  </p:clrMapOvr>
  <mc:AlternateContent xmlns:mc="http://schemas.openxmlformats.org/markup-compatibility/2006" xmlns:p14="http://schemas.microsoft.com/office/powerpoint/2010/main">
    <mc:Choice Requires="p14">
      <p:transition spd="slow" p14:dur="2000" advTm="29290"/>
    </mc:Choice>
    <mc:Fallback xmlns="">
      <p:transition spd="slow" advTm="29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2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B8ED0-1C50-4E4E-A33F-0D331F9F2979}"/>
              </a:ext>
            </a:extLst>
          </p:cNvPr>
          <p:cNvSpPr>
            <a:spLocks noGrp="1"/>
          </p:cNvSpPr>
          <p:nvPr>
            <p:ph type="title"/>
          </p:nvPr>
        </p:nvSpPr>
        <p:spPr/>
        <p:txBody>
          <a:bodyPr/>
          <a:lstStyle/>
          <a:p>
            <a:r>
              <a:rPr lang="en-US" dirty="0"/>
              <a:t>Biosecurity Summary</a:t>
            </a:r>
          </a:p>
        </p:txBody>
      </p:sp>
      <p:sp>
        <p:nvSpPr>
          <p:cNvPr id="3" name="Content Placeholder 2">
            <a:extLst>
              <a:ext uri="{FF2B5EF4-FFF2-40B4-BE49-F238E27FC236}">
                <a16:creationId xmlns:a16="http://schemas.microsoft.com/office/drawing/2014/main" id="{87220398-4738-4F53-804C-4ED044B7DA57}"/>
              </a:ext>
            </a:extLst>
          </p:cNvPr>
          <p:cNvSpPr>
            <a:spLocks noGrp="1"/>
          </p:cNvSpPr>
          <p:nvPr>
            <p:ph sz="half" idx="1"/>
          </p:nvPr>
        </p:nvSpPr>
        <p:spPr>
          <a:xfrm>
            <a:off x="716975" y="1198880"/>
            <a:ext cx="7643554" cy="4978083"/>
          </a:xfrm>
        </p:spPr>
        <p:txBody>
          <a:bodyPr/>
          <a:lstStyle/>
          <a:p>
            <a:r>
              <a:rPr lang="en-US" dirty="0"/>
              <a:t>Cover raceways and water sources.</a:t>
            </a:r>
          </a:p>
          <a:p>
            <a:r>
              <a:rPr lang="en-US" dirty="0"/>
              <a:t>Use different nets and buckets in the nursery from ones used when stocking fish.</a:t>
            </a:r>
          </a:p>
          <a:p>
            <a:r>
              <a:rPr lang="en-US" dirty="0"/>
              <a:t>Clean raceways frequently starting at the head and working towards the bottom discharge.</a:t>
            </a:r>
          </a:p>
          <a:p>
            <a:r>
              <a:rPr lang="en-US" dirty="0"/>
              <a:t>Remove mortalities daily and with separate nets for different water sources or by species separated in the raceway.</a:t>
            </a:r>
          </a:p>
          <a:p>
            <a:r>
              <a:rPr lang="en-US" dirty="0"/>
              <a:t>Clean and disinfect all equipment after use.</a:t>
            </a:r>
          </a:p>
          <a:p>
            <a:r>
              <a:rPr lang="en-US" dirty="0"/>
              <a:t>Recommended to not keep holdovers and DO NOT bring any other fish into the nursery!</a:t>
            </a:r>
          </a:p>
          <a:p>
            <a:r>
              <a:rPr lang="en-US" dirty="0"/>
              <a:t>Biosecurity Plan is available on Cooperative Nursery Program home page </a:t>
            </a:r>
            <a:r>
              <a:rPr lang="en-US" dirty="0">
                <a:hlinkClick r:id="rId4"/>
              </a:rPr>
              <a:t>biosecurity_for_coops.pdf (fishandboat.com)</a:t>
            </a:r>
            <a:endParaRPr lang="en-US" dirty="0"/>
          </a:p>
          <a:p>
            <a:endParaRPr lang="en-US" dirty="0"/>
          </a:p>
        </p:txBody>
      </p:sp>
      <p:pic>
        <p:nvPicPr>
          <p:cNvPr id="4" name="Recorded Sound">
            <a:hlinkClick r:id="" action="ppaction://media"/>
            <a:extLst>
              <a:ext uri="{FF2B5EF4-FFF2-40B4-BE49-F238E27FC236}">
                <a16:creationId xmlns:a16="http://schemas.microsoft.com/office/drawing/2014/main" id="{8A014CDC-A155-48A2-93E0-D392F6C2CE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60529" y="5872163"/>
            <a:ext cx="609600" cy="609600"/>
          </a:xfrm>
          <a:prstGeom prst="rect">
            <a:avLst/>
          </a:prstGeom>
        </p:spPr>
      </p:pic>
    </p:spTree>
    <p:extLst>
      <p:ext uri="{BB962C8B-B14F-4D97-AF65-F5344CB8AC3E}">
        <p14:creationId xmlns:p14="http://schemas.microsoft.com/office/powerpoint/2010/main" val="3120075039"/>
      </p:ext>
    </p:extLst>
  </p:cSld>
  <p:clrMapOvr>
    <a:masterClrMapping/>
  </p:clrMapOvr>
  <mc:AlternateContent xmlns:mc="http://schemas.openxmlformats.org/markup-compatibility/2006" xmlns:p14="http://schemas.microsoft.com/office/powerpoint/2010/main">
    <mc:Choice Requires="p14">
      <p:transition spd="slow" p14:dur="2000" advTm="49932"/>
    </mc:Choice>
    <mc:Fallback xmlns="">
      <p:transition spd="slow" advTm="49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0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FE8F7-FDB9-4A70-B88D-EB70402545F4}"/>
              </a:ext>
            </a:extLst>
          </p:cNvPr>
          <p:cNvSpPr>
            <a:spLocks noGrp="1"/>
          </p:cNvSpPr>
          <p:nvPr>
            <p:ph type="title"/>
          </p:nvPr>
        </p:nvSpPr>
        <p:spPr/>
        <p:txBody>
          <a:bodyPr/>
          <a:lstStyle/>
          <a:p>
            <a:r>
              <a:rPr lang="en-US" dirty="0"/>
              <a:t>Purchasing Equipment </a:t>
            </a:r>
          </a:p>
        </p:txBody>
      </p:sp>
      <p:sp>
        <p:nvSpPr>
          <p:cNvPr id="3" name="Content Placeholder 2">
            <a:extLst>
              <a:ext uri="{FF2B5EF4-FFF2-40B4-BE49-F238E27FC236}">
                <a16:creationId xmlns:a16="http://schemas.microsoft.com/office/drawing/2014/main" id="{4B80A52A-AE6E-435E-8885-25D53CEC2D36}"/>
              </a:ext>
            </a:extLst>
          </p:cNvPr>
          <p:cNvSpPr>
            <a:spLocks noGrp="1"/>
          </p:cNvSpPr>
          <p:nvPr>
            <p:ph sz="half" idx="1"/>
          </p:nvPr>
        </p:nvSpPr>
        <p:spPr>
          <a:xfrm>
            <a:off x="716975" y="1198880"/>
            <a:ext cx="7643554" cy="4978083"/>
          </a:xfrm>
        </p:spPr>
        <p:txBody>
          <a:bodyPr/>
          <a:lstStyle/>
          <a:p>
            <a:pPr marL="0" indent="0">
              <a:buNone/>
            </a:pPr>
            <a:r>
              <a:rPr lang="en-US" dirty="0"/>
              <a:t>Where to </a:t>
            </a:r>
            <a:r>
              <a:rPr lang="en-US" b="1" dirty="0"/>
              <a:t>purchase nets </a:t>
            </a:r>
          </a:p>
          <a:p>
            <a:pPr algn="l"/>
            <a:r>
              <a:rPr lang="en-US" dirty="0"/>
              <a:t>Nets are available online at Pentair Aquatic Eco-Systems </a:t>
            </a:r>
          </a:p>
          <a:p>
            <a:pPr algn="l"/>
            <a:r>
              <a:rPr lang="en-US" dirty="0"/>
              <a:t>We recommend </a:t>
            </a:r>
            <a:r>
              <a:rPr lang="en-US" b="0" i="0" dirty="0">
                <a:effectLst/>
              </a:rPr>
              <a:t>this 60” monorail net with fiberglass handle. </a:t>
            </a:r>
          </a:p>
          <a:p>
            <a:pPr algn="l"/>
            <a:r>
              <a:rPr lang="en-US" b="0" i="0" dirty="0">
                <a:effectLst/>
              </a:rPr>
              <a:t>Handles are easily removed with a pushbutton. Made in USA. </a:t>
            </a:r>
            <a:endParaRPr lang="en-US" dirty="0"/>
          </a:p>
        </p:txBody>
      </p:sp>
      <p:sp>
        <p:nvSpPr>
          <p:cNvPr id="10" name="TextBox 9">
            <a:extLst>
              <a:ext uri="{FF2B5EF4-FFF2-40B4-BE49-F238E27FC236}">
                <a16:creationId xmlns:a16="http://schemas.microsoft.com/office/drawing/2014/main" id="{8D96579F-A5AF-4A0E-9E31-00BB072C4E8A}"/>
              </a:ext>
            </a:extLst>
          </p:cNvPr>
          <p:cNvSpPr txBox="1"/>
          <p:nvPr/>
        </p:nvSpPr>
        <p:spPr>
          <a:xfrm>
            <a:off x="1093423" y="6384902"/>
            <a:ext cx="6890657" cy="369332"/>
          </a:xfrm>
          <a:prstGeom prst="rect">
            <a:avLst/>
          </a:prstGeom>
          <a:noFill/>
        </p:spPr>
        <p:txBody>
          <a:bodyPr wrap="square">
            <a:spAutoFit/>
          </a:bodyPr>
          <a:lstStyle/>
          <a:p>
            <a:r>
              <a:rPr lang="en-US" dirty="0"/>
              <a:t>https://pentairaes.com/monorail-net-fiberglass-60-handle.html</a:t>
            </a:r>
          </a:p>
        </p:txBody>
      </p:sp>
      <p:pic>
        <p:nvPicPr>
          <p:cNvPr id="7" name="Picture 6">
            <a:extLst>
              <a:ext uri="{FF2B5EF4-FFF2-40B4-BE49-F238E27FC236}">
                <a16:creationId xmlns:a16="http://schemas.microsoft.com/office/drawing/2014/main" id="{3CD23FA5-04DD-48EC-87FC-434CCD1402F9}"/>
              </a:ext>
            </a:extLst>
          </p:cNvPr>
          <p:cNvPicPr>
            <a:picLocks noChangeAspect="1"/>
          </p:cNvPicPr>
          <p:nvPr/>
        </p:nvPicPr>
        <p:blipFill>
          <a:blip r:embed="rId4"/>
          <a:stretch>
            <a:fillRect/>
          </a:stretch>
        </p:blipFill>
        <p:spPr>
          <a:xfrm>
            <a:off x="1676400" y="3388201"/>
            <a:ext cx="6418908" cy="2747963"/>
          </a:xfrm>
          <a:prstGeom prst="rect">
            <a:avLst/>
          </a:prstGeom>
        </p:spPr>
      </p:pic>
      <p:pic>
        <p:nvPicPr>
          <p:cNvPr id="5" name="Recorded Sound">
            <a:hlinkClick r:id="" action="ppaction://media"/>
            <a:extLst>
              <a:ext uri="{FF2B5EF4-FFF2-40B4-BE49-F238E27FC236}">
                <a16:creationId xmlns:a16="http://schemas.microsoft.com/office/drawing/2014/main" id="{E7D59907-62A1-4A57-8C66-4082AA64EA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8240" y="5567363"/>
            <a:ext cx="609600" cy="609600"/>
          </a:xfrm>
          <a:prstGeom prst="rect">
            <a:avLst/>
          </a:prstGeom>
        </p:spPr>
      </p:pic>
    </p:spTree>
    <p:extLst>
      <p:ext uri="{BB962C8B-B14F-4D97-AF65-F5344CB8AC3E}">
        <p14:creationId xmlns:p14="http://schemas.microsoft.com/office/powerpoint/2010/main" val="3144914356"/>
      </p:ext>
    </p:extLst>
  </p:cSld>
  <p:clrMapOvr>
    <a:masterClrMapping/>
  </p:clrMapOvr>
  <mc:AlternateContent xmlns:mc="http://schemas.openxmlformats.org/markup-compatibility/2006" xmlns:p14="http://schemas.microsoft.com/office/powerpoint/2010/main">
    <mc:Choice Requires="p14">
      <p:transition spd="slow" p14:dur="2000" advTm="22788"/>
    </mc:Choice>
    <mc:Fallback xmlns="">
      <p:transition spd="slow" advTm="22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FE402-BB3D-4641-A2A8-A68FB1828227}"/>
              </a:ext>
            </a:extLst>
          </p:cNvPr>
          <p:cNvSpPr>
            <a:spLocks noGrp="1"/>
          </p:cNvSpPr>
          <p:nvPr>
            <p:ph type="title"/>
          </p:nvPr>
        </p:nvSpPr>
        <p:spPr/>
        <p:txBody>
          <a:bodyPr/>
          <a:lstStyle/>
          <a:p>
            <a:r>
              <a:rPr lang="en-US" dirty="0"/>
              <a:t>Purchasing Equipment </a:t>
            </a:r>
          </a:p>
        </p:txBody>
      </p:sp>
      <p:sp>
        <p:nvSpPr>
          <p:cNvPr id="3" name="Content Placeholder 2">
            <a:extLst>
              <a:ext uri="{FF2B5EF4-FFF2-40B4-BE49-F238E27FC236}">
                <a16:creationId xmlns:a16="http://schemas.microsoft.com/office/drawing/2014/main" id="{9A94D478-4561-4091-AA57-5C6B852B2A20}"/>
              </a:ext>
            </a:extLst>
          </p:cNvPr>
          <p:cNvSpPr>
            <a:spLocks noGrp="1"/>
          </p:cNvSpPr>
          <p:nvPr>
            <p:ph sz="half" idx="1"/>
          </p:nvPr>
        </p:nvSpPr>
        <p:spPr>
          <a:xfrm>
            <a:off x="716974" y="1270000"/>
            <a:ext cx="7979985" cy="4754563"/>
          </a:xfrm>
        </p:spPr>
        <p:txBody>
          <a:bodyPr/>
          <a:lstStyle/>
          <a:p>
            <a:pPr marL="0" indent="0">
              <a:buNone/>
            </a:pPr>
            <a:r>
              <a:rPr lang="en-US" dirty="0"/>
              <a:t>Where to purchase </a:t>
            </a:r>
            <a:r>
              <a:rPr lang="en-US" b="1" dirty="0"/>
              <a:t>Virkon Aquatic</a:t>
            </a:r>
          </a:p>
          <a:p>
            <a:r>
              <a:rPr lang="en-US" dirty="0"/>
              <a:t>Virkon Aquatic is available online through </a:t>
            </a:r>
            <a:r>
              <a:rPr lang="en-US" u="sng" dirty="0"/>
              <a:t>Fisher Scientific </a:t>
            </a:r>
            <a:r>
              <a:rPr lang="en-US" dirty="0"/>
              <a:t>under the name </a:t>
            </a:r>
            <a:r>
              <a:rPr lang="en-US" b="1" i="0" dirty="0">
                <a:solidFill>
                  <a:srgbClr val="2B2B2B"/>
                </a:solidFill>
                <a:effectLst/>
                <a:latin typeface="interface"/>
              </a:rPr>
              <a:t>Western Chemical Inc VIRKON AQUATIC 10# TUB</a:t>
            </a:r>
          </a:p>
          <a:p>
            <a:pPr marL="0" indent="0">
              <a:buNone/>
            </a:pPr>
            <a:endParaRPr lang="en-US" dirty="0"/>
          </a:p>
          <a:p>
            <a:endParaRPr lang="en-US" dirty="0"/>
          </a:p>
        </p:txBody>
      </p:sp>
      <p:sp>
        <p:nvSpPr>
          <p:cNvPr id="10" name="TextBox 9">
            <a:extLst>
              <a:ext uri="{FF2B5EF4-FFF2-40B4-BE49-F238E27FC236}">
                <a16:creationId xmlns:a16="http://schemas.microsoft.com/office/drawing/2014/main" id="{ADE1A72C-6F4C-4925-928A-DB1A267BBBD6}"/>
              </a:ext>
            </a:extLst>
          </p:cNvPr>
          <p:cNvSpPr txBox="1"/>
          <p:nvPr/>
        </p:nvSpPr>
        <p:spPr>
          <a:xfrm>
            <a:off x="1151169" y="6473722"/>
            <a:ext cx="7025822" cy="369332"/>
          </a:xfrm>
          <a:prstGeom prst="rect">
            <a:avLst/>
          </a:prstGeom>
          <a:noFill/>
        </p:spPr>
        <p:txBody>
          <a:bodyPr wrap="square">
            <a:spAutoFit/>
          </a:bodyPr>
          <a:lstStyle/>
          <a:p>
            <a:r>
              <a:rPr lang="en-US" dirty="0"/>
              <a:t>https://www.fishersci.com/shop/products/virkon-s-10lb-tub/nc0480633</a:t>
            </a:r>
          </a:p>
        </p:txBody>
      </p:sp>
      <p:pic>
        <p:nvPicPr>
          <p:cNvPr id="5" name="Picture 4">
            <a:extLst>
              <a:ext uri="{FF2B5EF4-FFF2-40B4-BE49-F238E27FC236}">
                <a16:creationId xmlns:a16="http://schemas.microsoft.com/office/drawing/2014/main" id="{4AAA276F-7AB5-4340-A1BB-D7DC9665E091}"/>
              </a:ext>
            </a:extLst>
          </p:cNvPr>
          <p:cNvPicPr>
            <a:picLocks noChangeAspect="1"/>
          </p:cNvPicPr>
          <p:nvPr/>
        </p:nvPicPr>
        <p:blipFill>
          <a:blip r:embed="rId4"/>
          <a:stretch>
            <a:fillRect/>
          </a:stretch>
        </p:blipFill>
        <p:spPr>
          <a:xfrm>
            <a:off x="946299" y="2722969"/>
            <a:ext cx="7230692" cy="3750753"/>
          </a:xfrm>
          <a:prstGeom prst="rect">
            <a:avLst/>
          </a:prstGeom>
        </p:spPr>
      </p:pic>
      <p:pic>
        <p:nvPicPr>
          <p:cNvPr id="4" name="Recorded Sound">
            <a:hlinkClick r:id="" action="ppaction://media"/>
            <a:extLst>
              <a:ext uri="{FF2B5EF4-FFF2-40B4-BE49-F238E27FC236}">
                <a16:creationId xmlns:a16="http://schemas.microsoft.com/office/drawing/2014/main" id="{90B42123-885A-49E7-B1F1-70AC26403E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76044" y="5719763"/>
            <a:ext cx="609600" cy="609600"/>
          </a:xfrm>
          <a:prstGeom prst="rect">
            <a:avLst/>
          </a:prstGeom>
        </p:spPr>
      </p:pic>
    </p:spTree>
    <p:extLst>
      <p:ext uri="{BB962C8B-B14F-4D97-AF65-F5344CB8AC3E}">
        <p14:creationId xmlns:p14="http://schemas.microsoft.com/office/powerpoint/2010/main" val="78032503"/>
      </p:ext>
    </p:extLst>
  </p:cSld>
  <p:clrMapOvr>
    <a:masterClrMapping/>
  </p:clrMapOvr>
  <mc:AlternateContent xmlns:mc="http://schemas.openxmlformats.org/markup-compatibility/2006" xmlns:p14="http://schemas.microsoft.com/office/powerpoint/2010/main">
    <mc:Choice Requires="p14">
      <p:transition spd="slow" p14:dur="2000" advTm="16937"/>
    </mc:Choice>
    <mc:Fallback xmlns="">
      <p:transition spd="slow" advTm="16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82D4227-0047-457B-865C-B704B823929C}"/>
              </a:ext>
            </a:extLst>
          </p:cNvPr>
          <p:cNvSpPr>
            <a:spLocks noGrp="1"/>
          </p:cNvSpPr>
          <p:nvPr>
            <p:ph type="body" sz="half" idx="2"/>
          </p:nvPr>
        </p:nvSpPr>
        <p:spPr>
          <a:xfrm>
            <a:off x="727521" y="1279895"/>
            <a:ext cx="7154689" cy="1656079"/>
          </a:xfrm>
        </p:spPr>
        <p:txBody>
          <a:bodyPr>
            <a:noAutofit/>
          </a:bodyPr>
          <a:lstStyle/>
          <a:p>
            <a:r>
              <a:rPr kumimoji="0" lang="en-US" sz="2400" b="0" i="0" u="none" strike="noStrike" kern="1200" cap="none" spc="0" normalizeH="0" baseline="0" noProof="0" dirty="0">
                <a:ln>
                  <a:noFill/>
                </a:ln>
                <a:solidFill>
                  <a:prstClr val="black"/>
                </a:solidFill>
                <a:effectLst/>
                <a:uLnTx/>
                <a:uFillTx/>
                <a:ea typeface="+mn-ea"/>
                <a:cs typeface="+mn-cs"/>
              </a:rPr>
              <a:t>Where to purchase </a:t>
            </a:r>
            <a:r>
              <a:rPr kumimoji="0" lang="en-US" sz="2400" i="0" u="none" strike="noStrike" kern="1200" cap="none" spc="0" normalizeH="0" baseline="0" noProof="0" dirty="0">
                <a:ln>
                  <a:noFill/>
                </a:ln>
                <a:solidFill>
                  <a:prstClr val="black"/>
                </a:solidFill>
                <a:effectLst/>
                <a:uLnTx/>
                <a:uFillTx/>
                <a:ea typeface="+mn-ea"/>
                <a:cs typeface="+mn-cs"/>
              </a:rPr>
              <a:t>High Granular </a:t>
            </a:r>
            <a:r>
              <a:rPr lang="en-US" sz="2400" dirty="0"/>
              <a:t>Mixing Salt </a:t>
            </a:r>
            <a:endParaRPr lang="en-US" sz="2400" b="0" dirty="0"/>
          </a:p>
          <a:p>
            <a:pPr marL="342900" indent="-342900">
              <a:buFont typeface="Arial" panose="020B0604020202020204" pitchFamily="34" charset="0"/>
              <a:buChar char="•"/>
            </a:pPr>
            <a:r>
              <a:rPr lang="en-US" sz="2400" b="0" dirty="0"/>
              <a:t>This </a:t>
            </a:r>
            <a:r>
              <a:rPr lang="en-US" sz="2400" b="0" i="0" dirty="0">
                <a:effectLst/>
              </a:rPr>
              <a:t>fine-screened sodium chloride salt </a:t>
            </a:r>
            <a:r>
              <a:rPr lang="en-US" sz="2400" b="0" dirty="0"/>
              <a:t>should be available at </a:t>
            </a:r>
            <a:r>
              <a:rPr lang="en-US" sz="2400" b="0" u="sng" dirty="0"/>
              <a:t>Tractor Supply Co</a:t>
            </a:r>
            <a:r>
              <a:rPr lang="en-US" sz="2400" b="0" dirty="0"/>
              <a:t>. and other agricultural supply and livestock feed stores.  </a:t>
            </a:r>
          </a:p>
        </p:txBody>
      </p:sp>
      <p:sp>
        <p:nvSpPr>
          <p:cNvPr id="4" name="Title 3">
            <a:extLst>
              <a:ext uri="{FF2B5EF4-FFF2-40B4-BE49-F238E27FC236}">
                <a16:creationId xmlns:a16="http://schemas.microsoft.com/office/drawing/2014/main" id="{762E35EF-2999-43FF-ADB3-6FB33961400B}"/>
              </a:ext>
            </a:extLst>
          </p:cNvPr>
          <p:cNvSpPr>
            <a:spLocks noGrp="1"/>
          </p:cNvSpPr>
          <p:nvPr>
            <p:ph type="title"/>
          </p:nvPr>
        </p:nvSpPr>
        <p:spPr/>
        <p:txBody>
          <a:bodyPr/>
          <a:lstStyle/>
          <a:p>
            <a:r>
              <a:rPr lang="en-US" dirty="0"/>
              <a:t>Purchasing Equipment</a:t>
            </a:r>
          </a:p>
        </p:txBody>
      </p:sp>
      <p:pic>
        <p:nvPicPr>
          <p:cNvPr id="9" name="Content Placeholder 8">
            <a:extLst>
              <a:ext uri="{FF2B5EF4-FFF2-40B4-BE49-F238E27FC236}">
                <a16:creationId xmlns:a16="http://schemas.microsoft.com/office/drawing/2014/main" id="{8B9CC360-BAA3-496B-982F-F39EF36EDAEB}"/>
              </a:ext>
            </a:extLst>
          </p:cNvPr>
          <p:cNvPicPr>
            <a:picLocks noGrp="1" noChangeAspect="1"/>
          </p:cNvPicPr>
          <p:nvPr>
            <p:ph sz="half" idx="10"/>
          </p:nvPr>
        </p:nvPicPr>
        <p:blipFill>
          <a:blip r:embed="rId4"/>
          <a:stretch>
            <a:fillRect/>
          </a:stretch>
        </p:blipFill>
        <p:spPr>
          <a:xfrm>
            <a:off x="3464560" y="2826081"/>
            <a:ext cx="2427254" cy="3707527"/>
          </a:xfrm>
          <a:prstGeom prst="rect">
            <a:avLst/>
          </a:prstGeom>
        </p:spPr>
      </p:pic>
      <p:pic>
        <p:nvPicPr>
          <p:cNvPr id="2" name="Recorded Sound">
            <a:hlinkClick r:id="" action="ppaction://media"/>
            <a:extLst>
              <a:ext uri="{FF2B5EF4-FFF2-40B4-BE49-F238E27FC236}">
                <a16:creationId xmlns:a16="http://schemas.microsoft.com/office/drawing/2014/main" id="{704322C3-FDD0-432F-8270-7301DAB7EC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24053" y="5654040"/>
            <a:ext cx="609600" cy="609600"/>
          </a:xfrm>
          <a:prstGeom prst="rect">
            <a:avLst/>
          </a:prstGeom>
        </p:spPr>
      </p:pic>
    </p:spTree>
    <p:extLst>
      <p:ext uri="{BB962C8B-B14F-4D97-AF65-F5344CB8AC3E}">
        <p14:creationId xmlns:p14="http://schemas.microsoft.com/office/powerpoint/2010/main" val="3367143795"/>
      </p:ext>
    </p:extLst>
  </p:cSld>
  <p:clrMapOvr>
    <a:masterClrMapping/>
  </p:clrMapOvr>
  <mc:AlternateContent xmlns:mc="http://schemas.openxmlformats.org/markup-compatibility/2006" xmlns:p14="http://schemas.microsoft.com/office/powerpoint/2010/main">
    <mc:Choice Requires="p14">
      <p:transition spd="slow" p14:dur="2000" advTm="14290"/>
    </mc:Choice>
    <mc:Fallback xmlns="">
      <p:transition spd="slow" advTm="14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44CFE-21D5-4DA2-AE6F-7AD13C83692B}"/>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8AE8B759-5A3B-4DAD-B893-EF90611FF655}"/>
              </a:ext>
            </a:extLst>
          </p:cNvPr>
          <p:cNvSpPr>
            <a:spLocks noGrp="1"/>
          </p:cNvSpPr>
          <p:nvPr>
            <p:ph sz="half" idx="1"/>
          </p:nvPr>
        </p:nvSpPr>
        <p:spPr/>
        <p:txBody>
          <a:bodyPr/>
          <a:lstStyle/>
          <a:p>
            <a:r>
              <a:rPr lang="en-US" dirty="0"/>
              <a:t>Questions regarding biosecurity?</a:t>
            </a:r>
          </a:p>
          <a:p>
            <a:pPr marL="457200" lvl="1" indent="0">
              <a:buNone/>
            </a:pPr>
            <a:endParaRPr lang="en-US" dirty="0"/>
          </a:p>
          <a:p>
            <a:pPr marL="457200" lvl="1" indent="0">
              <a:buNone/>
            </a:pPr>
            <a:r>
              <a:rPr lang="en-US" dirty="0"/>
              <a:t>John Cingolani</a:t>
            </a:r>
          </a:p>
          <a:p>
            <a:pPr marL="457200" lvl="1" indent="0">
              <a:buNone/>
            </a:pPr>
            <a:r>
              <a:rPr lang="en-US" dirty="0"/>
              <a:t>Email: </a:t>
            </a:r>
            <a:r>
              <a:rPr lang="en-US" dirty="0">
                <a:hlinkClick r:id="rId4"/>
              </a:rPr>
              <a:t>jcingolani@pa.gov</a:t>
            </a:r>
            <a:endParaRPr lang="en-US" dirty="0"/>
          </a:p>
          <a:p>
            <a:pPr marL="457200" lvl="1" indent="0">
              <a:buNone/>
            </a:pPr>
            <a:r>
              <a:rPr lang="en-US" dirty="0"/>
              <a:t>Office: 814-353-2237</a:t>
            </a:r>
          </a:p>
          <a:p>
            <a:pPr marL="457200" lvl="1" indent="0">
              <a:buNone/>
            </a:pPr>
            <a:r>
              <a:rPr lang="en-US" dirty="0"/>
              <a:t>Mobile: 814-883-9177</a:t>
            </a:r>
          </a:p>
          <a:p>
            <a:pPr marL="457200" lvl="1" indent="0">
              <a:buNone/>
            </a:pPr>
            <a:endParaRPr lang="en-US" dirty="0"/>
          </a:p>
          <a:p>
            <a:pPr marL="457200" lvl="1" indent="0">
              <a:buNone/>
            </a:pPr>
            <a:endParaRPr lang="en-US" dirty="0"/>
          </a:p>
          <a:p>
            <a:pPr marL="457200" lvl="1" indent="0">
              <a:buNone/>
            </a:pPr>
            <a:r>
              <a:rPr lang="en-US" dirty="0"/>
              <a:t>Pennsylvania Fish and Boat Commission</a:t>
            </a:r>
          </a:p>
          <a:p>
            <a:pPr marL="457200" lvl="1" indent="0">
              <a:buNone/>
            </a:pPr>
            <a:r>
              <a:rPr lang="en-US" dirty="0"/>
              <a:t>Cooperative Nursery Unit</a:t>
            </a:r>
          </a:p>
          <a:p>
            <a:pPr marL="457200" lvl="1" indent="0">
              <a:buNone/>
            </a:pPr>
            <a:r>
              <a:rPr lang="en-US" dirty="0"/>
              <a:t>1735 Shiloh Road</a:t>
            </a:r>
          </a:p>
          <a:p>
            <a:pPr marL="457200" lvl="1" indent="0">
              <a:buNone/>
            </a:pPr>
            <a:r>
              <a:rPr lang="en-US" dirty="0"/>
              <a:t>State College, PA 16801</a:t>
            </a:r>
          </a:p>
          <a:p>
            <a:pPr marL="457200" lvl="1" indent="0">
              <a:buNone/>
            </a:pPr>
            <a:endParaRPr lang="en-US" dirty="0"/>
          </a:p>
        </p:txBody>
      </p:sp>
      <p:pic>
        <p:nvPicPr>
          <p:cNvPr id="7" name="Recorded Sound">
            <a:hlinkClick r:id="" action="ppaction://media"/>
            <a:extLst>
              <a:ext uri="{FF2B5EF4-FFF2-40B4-BE49-F238E27FC236}">
                <a16:creationId xmlns:a16="http://schemas.microsoft.com/office/drawing/2014/main" id="{97D9F882-25D5-4931-9C49-E81E655CA0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19440" y="5567363"/>
            <a:ext cx="609600" cy="609600"/>
          </a:xfrm>
          <a:prstGeom prst="rect">
            <a:avLst/>
          </a:prstGeom>
        </p:spPr>
      </p:pic>
    </p:spTree>
    <p:extLst>
      <p:ext uri="{BB962C8B-B14F-4D97-AF65-F5344CB8AC3E}">
        <p14:creationId xmlns:p14="http://schemas.microsoft.com/office/powerpoint/2010/main" val="2404267999"/>
      </p:ext>
    </p:extLst>
  </p:cSld>
  <p:clrMapOvr>
    <a:masterClrMapping/>
  </p:clrMapOvr>
  <mc:AlternateContent xmlns:mc="http://schemas.openxmlformats.org/markup-compatibility/2006" xmlns:p14="http://schemas.microsoft.com/office/powerpoint/2010/main">
    <mc:Choice Requires="p14">
      <p:transition spd="slow" p14:dur="2000" advTm="16751"/>
    </mc:Choice>
    <mc:Fallback xmlns="">
      <p:transition spd="slow" advTm="16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7CCD564-2218-4351-8697-E30C1521493C}"/>
              </a:ext>
            </a:extLst>
          </p:cNvPr>
          <p:cNvSpPr>
            <a:spLocks noGrp="1"/>
          </p:cNvSpPr>
          <p:nvPr>
            <p:ph type="body" sz="half" idx="2"/>
          </p:nvPr>
        </p:nvSpPr>
        <p:spPr>
          <a:xfrm>
            <a:off x="716974" y="1560859"/>
            <a:ext cx="7471985" cy="840422"/>
          </a:xfrm>
        </p:spPr>
        <p:txBody>
          <a:bodyPr>
            <a:normAutofit lnSpcReduction="10000"/>
          </a:bodyPr>
          <a:lstStyle/>
          <a:p>
            <a:r>
              <a:rPr lang="en-US" dirty="0"/>
              <a:t>External Barriers - </a:t>
            </a:r>
            <a:r>
              <a:rPr lang="en-US" b="0" dirty="0"/>
              <a:t>blocking the spread of disease into and out of a cooperative nursery.</a:t>
            </a:r>
          </a:p>
          <a:p>
            <a:endParaRPr lang="en-US" dirty="0"/>
          </a:p>
        </p:txBody>
      </p:sp>
      <p:sp>
        <p:nvSpPr>
          <p:cNvPr id="3" name="Content Placeholder 2">
            <a:extLst>
              <a:ext uri="{FF2B5EF4-FFF2-40B4-BE49-F238E27FC236}">
                <a16:creationId xmlns:a16="http://schemas.microsoft.com/office/drawing/2014/main" id="{63141B21-1162-4B8B-9066-A4DC3E0642AB}"/>
              </a:ext>
            </a:extLst>
          </p:cNvPr>
          <p:cNvSpPr>
            <a:spLocks noGrp="1"/>
          </p:cNvSpPr>
          <p:nvPr>
            <p:ph sz="half" idx="10"/>
          </p:nvPr>
        </p:nvSpPr>
        <p:spPr/>
        <p:txBody>
          <a:bodyPr/>
          <a:lstStyle/>
          <a:p>
            <a:pPr marL="0" indent="0">
              <a:buNone/>
            </a:pPr>
            <a:endParaRPr lang="en-US" dirty="0"/>
          </a:p>
          <a:p>
            <a:pPr lvl="1"/>
            <a:r>
              <a:rPr lang="en-US" dirty="0"/>
              <a:t>Water Source</a:t>
            </a:r>
          </a:p>
          <a:p>
            <a:pPr lvl="1"/>
            <a:endParaRPr lang="en-US" dirty="0"/>
          </a:p>
          <a:p>
            <a:pPr lvl="1"/>
            <a:r>
              <a:rPr lang="en-US" dirty="0"/>
              <a:t>Boots and Waders</a:t>
            </a:r>
          </a:p>
          <a:p>
            <a:pPr lvl="1"/>
            <a:endParaRPr lang="en-US" dirty="0"/>
          </a:p>
          <a:p>
            <a:pPr lvl="1"/>
            <a:r>
              <a:rPr lang="en-US" dirty="0"/>
              <a:t>Nets and Buckets</a:t>
            </a:r>
          </a:p>
          <a:p>
            <a:pPr lvl="1"/>
            <a:endParaRPr lang="en-US" dirty="0"/>
          </a:p>
          <a:p>
            <a:pPr lvl="1"/>
            <a:r>
              <a:rPr lang="en-US" dirty="0"/>
              <a:t>Stocking Tanks, Trailers and Trucks</a:t>
            </a:r>
          </a:p>
          <a:p>
            <a:pPr lvl="1"/>
            <a:endParaRPr lang="en-US" dirty="0"/>
          </a:p>
          <a:p>
            <a:endParaRPr lang="en-US" dirty="0"/>
          </a:p>
          <a:p>
            <a:pPr marL="0" indent="0">
              <a:buNone/>
            </a:pPr>
            <a:endParaRPr lang="en-US" dirty="0"/>
          </a:p>
          <a:p>
            <a:pPr marL="0" indent="0">
              <a:buNone/>
            </a:pPr>
            <a:endParaRPr lang="en-US" dirty="0"/>
          </a:p>
          <a:p>
            <a:pPr marL="457200" lvl="1" indent="0">
              <a:buNone/>
            </a:pPr>
            <a:endParaRPr lang="en-US" dirty="0"/>
          </a:p>
        </p:txBody>
      </p:sp>
      <p:pic>
        <p:nvPicPr>
          <p:cNvPr id="5" name="Content Placeholder 4">
            <a:extLst>
              <a:ext uri="{FF2B5EF4-FFF2-40B4-BE49-F238E27FC236}">
                <a16:creationId xmlns:a16="http://schemas.microsoft.com/office/drawing/2014/main" id="{6E648215-DA0C-4063-AF4B-DBAC2A7FBEE3}"/>
              </a:ext>
            </a:extLst>
          </p:cNvPr>
          <p:cNvPicPr>
            <a:picLocks noGrp="1" noChangeAspect="1"/>
          </p:cNvPicPr>
          <p:nvPr>
            <p:ph sz="half" idx="11"/>
          </p:nvPr>
        </p:nvPicPr>
        <p:blipFill>
          <a:blip r:embed="rId4"/>
          <a:stretch>
            <a:fillRect/>
          </a:stretch>
        </p:blipFill>
        <p:spPr>
          <a:xfrm>
            <a:off x="4514852" y="2828517"/>
            <a:ext cx="3798887" cy="2843077"/>
          </a:xfrm>
          <a:prstGeom prst="rect">
            <a:avLst/>
          </a:prstGeom>
        </p:spPr>
      </p:pic>
      <p:sp>
        <p:nvSpPr>
          <p:cNvPr id="2" name="Title 1">
            <a:extLst>
              <a:ext uri="{FF2B5EF4-FFF2-40B4-BE49-F238E27FC236}">
                <a16:creationId xmlns:a16="http://schemas.microsoft.com/office/drawing/2014/main" id="{BADCAB13-23BC-4E0A-A1BB-681B6ABC7F2B}"/>
              </a:ext>
            </a:extLst>
          </p:cNvPr>
          <p:cNvSpPr>
            <a:spLocks noGrp="1"/>
          </p:cNvSpPr>
          <p:nvPr>
            <p:ph type="title"/>
          </p:nvPr>
        </p:nvSpPr>
        <p:spPr/>
        <p:txBody>
          <a:bodyPr>
            <a:normAutofit/>
          </a:bodyPr>
          <a:lstStyle/>
          <a:p>
            <a:r>
              <a:rPr lang="en-US" dirty="0"/>
              <a:t>External Barriers</a:t>
            </a:r>
          </a:p>
        </p:txBody>
      </p:sp>
      <p:pic>
        <p:nvPicPr>
          <p:cNvPr id="8" name="Recorded Sound">
            <a:hlinkClick r:id="" action="ppaction://media"/>
            <a:extLst>
              <a:ext uri="{FF2B5EF4-FFF2-40B4-BE49-F238E27FC236}">
                <a16:creationId xmlns:a16="http://schemas.microsoft.com/office/drawing/2014/main" id="{B179E2B8-A8E2-46AC-B061-EE48FCA6FE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27025" y="5872163"/>
            <a:ext cx="609600" cy="609600"/>
          </a:xfrm>
          <a:prstGeom prst="rect">
            <a:avLst/>
          </a:prstGeom>
        </p:spPr>
      </p:pic>
    </p:spTree>
    <p:extLst>
      <p:ext uri="{BB962C8B-B14F-4D97-AF65-F5344CB8AC3E}">
        <p14:creationId xmlns:p14="http://schemas.microsoft.com/office/powerpoint/2010/main" val="801286831"/>
      </p:ext>
    </p:extLst>
  </p:cSld>
  <p:clrMapOvr>
    <a:masterClrMapping/>
  </p:clrMapOvr>
  <mc:AlternateContent xmlns:mc="http://schemas.openxmlformats.org/markup-compatibility/2006" xmlns:p14="http://schemas.microsoft.com/office/powerpoint/2010/main">
    <mc:Choice Requires="p14">
      <p:transition spd="slow" p14:dur="2000" advTm="21209"/>
    </mc:Choice>
    <mc:Fallback xmlns="">
      <p:transition spd="slow" advTm="21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0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F68E9D2-5E25-4083-9A95-4735E37F1725}"/>
              </a:ext>
            </a:extLst>
          </p:cNvPr>
          <p:cNvSpPr>
            <a:spLocks noGrp="1"/>
          </p:cNvSpPr>
          <p:nvPr>
            <p:ph type="body" sz="half" idx="2"/>
          </p:nvPr>
        </p:nvSpPr>
        <p:spPr>
          <a:xfrm>
            <a:off x="521048" y="1114107"/>
            <a:ext cx="7795200" cy="2148840"/>
          </a:xfr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Water Sources </a:t>
            </a:r>
          </a:p>
          <a:p>
            <a:pPr marL="457200" marR="0" lvl="1" algn="l" defTabSz="914400" rtl="0" eaLnBrk="1" fontAlgn="auto" latinLnBrk="0" hangingPunct="1">
              <a:lnSpc>
                <a:spcPct val="90000"/>
              </a:lnSpc>
              <a:spcBef>
                <a:spcPts val="500"/>
              </a:spcBef>
              <a:spcAft>
                <a:spcPts val="0"/>
              </a:spcAft>
              <a:buClrTx/>
              <a:buSzTx/>
              <a:tabLst/>
              <a:defRPr/>
            </a:pPr>
            <a:endParaRPr lang="en-US" sz="2000" dirty="0">
              <a:solidFill>
                <a:prstClr val="black"/>
              </a:solidFill>
              <a:latin typeface="Calibri" panose="020F0502020204030204"/>
            </a:endParaRP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Cover and fence water sources and raceways. </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Lessens the risk of disease transmission from birds.</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Reduces predation from mammals and prevents leaves and other debris from falling into the water.</a:t>
            </a:r>
          </a:p>
          <a:p>
            <a:endParaRPr lang="en-US" dirty="0"/>
          </a:p>
        </p:txBody>
      </p:sp>
      <p:sp>
        <p:nvSpPr>
          <p:cNvPr id="5" name="Title 4">
            <a:extLst>
              <a:ext uri="{FF2B5EF4-FFF2-40B4-BE49-F238E27FC236}">
                <a16:creationId xmlns:a16="http://schemas.microsoft.com/office/drawing/2014/main" id="{C5637584-95E5-4AAA-952C-06241606D57F}"/>
              </a:ext>
            </a:extLst>
          </p:cNvPr>
          <p:cNvSpPr>
            <a:spLocks noGrp="1"/>
          </p:cNvSpPr>
          <p:nvPr>
            <p:ph type="title"/>
          </p:nvPr>
        </p:nvSpPr>
        <p:spPr/>
        <p:txBody>
          <a:bodyPr/>
          <a:lstStyle/>
          <a:p>
            <a:r>
              <a:rPr lang="en-US"/>
              <a:t>External Barriers</a:t>
            </a:r>
            <a:endParaRPr lang="en-US" dirty="0"/>
          </a:p>
        </p:txBody>
      </p:sp>
      <p:pic>
        <p:nvPicPr>
          <p:cNvPr id="22" name="Content Placeholder 21">
            <a:extLst>
              <a:ext uri="{FF2B5EF4-FFF2-40B4-BE49-F238E27FC236}">
                <a16:creationId xmlns:a16="http://schemas.microsoft.com/office/drawing/2014/main" id="{B5CBD36C-50BE-4E6D-811B-E1A0C85E1215}"/>
              </a:ext>
            </a:extLst>
          </p:cNvPr>
          <p:cNvPicPr>
            <a:picLocks noGrp="1" noChangeAspect="1"/>
          </p:cNvPicPr>
          <p:nvPr>
            <p:ph sz="half" idx="11"/>
          </p:nvPr>
        </p:nvPicPr>
        <p:blipFill>
          <a:blip r:embed="rId5"/>
          <a:stretch>
            <a:fillRect/>
          </a:stretch>
        </p:blipFill>
        <p:spPr>
          <a:xfrm>
            <a:off x="4723448" y="3171507"/>
            <a:ext cx="3798887" cy="2849165"/>
          </a:xfrm>
          <a:prstGeom prst="rect">
            <a:avLst/>
          </a:prstGeom>
        </p:spPr>
      </p:pic>
      <p:pic>
        <p:nvPicPr>
          <p:cNvPr id="26" name="Content Placeholder 25">
            <a:extLst>
              <a:ext uri="{FF2B5EF4-FFF2-40B4-BE49-F238E27FC236}">
                <a16:creationId xmlns:a16="http://schemas.microsoft.com/office/drawing/2014/main" id="{90C97446-14C6-42E0-A340-FFCFA9181A04}"/>
              </a:ext>
            </a:extLst>
          </p:cNvPr>
          <p:cNvPicPr>
            <a:picLocks noGrp="1" noChangeAspect="1"/>
          </p:cNvPicPr>
          <p:nvPr>
            <p:ph sz="half" idx="10"/>
          </p:nvPr>
        </p:nvPicPr>
        <p:blipFill>
          <a:blip r:embed="rId6"/>
          <a:stretch>
            <a:fillRect/>
          </a:stretch>
        </p:blipFill>
        <p:spPr>
          <a:xfrm>
            <a:off x="621665" y="3219860"/>
            <a:ext cx="3797300" cy="2843900"/>
          </a:xfrm>
          <a:prstGeom prst="rect">
            <a:avLst/>
          </a:prstGeom>
        </p:spPr>
      </p:pic>
      <p:pic>
        <p:nvPicPr>
          <p:cNvPr id="4" name="Recorded Sound">
            <a:hlinkClick r:id="" action="ppaction://media"/>
            <a:extLst>
              <a:ext uri="{FF2B5EF4-FFF2-40B4-BE49-F238E27FC236}">
                <a16:creationId xmlns:a16="http://schemas.microsoft.com/office/drawing/2014/main" id="{4FEC5B9E-390A-449A-ADF6-C6B1B7F5D943}"/>
              </a:ext>
            </a:extLst>
          </p:cNvPr>
          <p:cNvPicPr>
            <a:picLocks noChangeAspect="1"/>
          </p:cNvPicPr>
          <p:nvPr>
            <a:audioFile r:link="rId1"/>
            <p:extLst>
              <p:ext uri="{DAA4B4D4-6D71-4841-9C94-3DE7FCFB9230}">
                <p14:media xmlns:p14="http://schemas.microsoft.com/office/powerpoint/2010/main" r:embed="rId2">
                  <p14:trim end="5673.7414"/>
                </p14:media>
              </p:ext>
            </p:extLst>
          </p:nvPr>
        </p:nvPicPr>
        <p:blipFill>
          <a:blip r:embed="rId7"/>
          <a:stretch>
            <a:fillRect/>
          </a:stretch>
        </p:blipFill>
        <p:spPr>
          <a:xfrm>
            <a:off x="8522335" y="5896293"/>
            <a:ext cx="609600" cy="609600"/>
          </a:xfrm>
          <a:prstGeom prst="rect">
            <a:avLst/>
          </a:prstGeom>
        </p:spPr>
      </p:pic>
    </p:spTree>
    <p:extLst>
      <p:ext uri="{BB962C8B-B14F-4D97-AF65-F5344CB8AC3E}">
        <p14:creationId xmlns:p14="http://schemas.microsoft.com/office/powerpoint/2010/main" val="1544566193"/>
      </p:ext>
    </p:extLst>
  </p:cSld>
  <p:clrMapOvr>
    <a:masterClrMapping/>
  </p:clrMapOvr>
  <mc:AlternateContent xmlns:mc="http://schemas.openxmlformats.org/markup-compatibility/2006" xmlns:p14="http://schemas.microsoft.com/office/powerpoint/2010/main">
    <mc:Choice Requires="p14">
      <p:transition spd="slow" p14:dur="2000" advTm="26039"/>
    </mc:Choice>
    <mc:Fallback xmlns="">
      <p:transition spd="slow" advTm="26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9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C5EEA-B59C-4081-B1AC-066C1F89C552}"/>
              </a:ext>
            </a:extLst>
          </p:cNvPr>
          <p:cNvSpPr>
            <a:spLocks noGrp="1"/>
          </p:cNvSpPr>
          <p:nvPr>
            <p:ph type="title"/>
          </p:nvPr>
        </p:nvSpPr>
        <p:spPr/>
        <p:txBody>
          <a:bodyPr/>
          <a:lstStyle/>
          <a:p>
            <a:r>
              <a:rPr lang="en-US" dirty="0"/>
              <a:t>External Barriers</a:t>
            </a:r>
          </a:p>
        </p:txBody>
      </p:sp>
      <p:sp>
        <p:nvSpPr>
          <p:cNvPr id="3" name="Content Placeholder 2">
            <a:extLst>
              <a:ext uri="{FF2B5EF4-FFF2-40B4-BE49-F238E27FC236}">
                <a16:creationId xmlns:a16="http://schemas.microsoft.com/office/drawing/2014/main" id="{788F0AC1-E02A-4A8B-BA48-C90484F81B9F}"/>
              </a:ext>
            </a:extLst>
          </p:cNvPr>
          <p:cNvSpPr>
            <a:spLocks noGrp="1"/>
          </p:cNvSpPr>
          <p:nvPr>
            <p:ph sz="half" idx="1"/>
          </p:nvPr>
        </p:nvSpPr>
        <p:spPr>
          <a:xfrm>
            <a:off x="619004" y="963386"/>
            <a:ext cx="7643554" cy="5568043"/>
          </a:xfrm>
        </p:spPr>
        <p:txBody>
          <a:bodyPr/>
          <a:lstStyle/>
          <a:p>
            <a:pPr lvl="1"/>
            <a:endParaRPr lang="en-US" dirty="0"/>
          </a:p>
          <a:p>
            <a:r>
              <a:rPr lang="en-US" dirty="0"/>
              <a:t>Boots and Waders </a:t>
            </a:r>
          </a:p>
          <a:p>
            <a:endParaRPr lang="en-US" dirty="0"/>
          </a:p>
          <a:p>
            <a:pPr lvl="1"/>
            <a:r>
              <a:rPr lang="en-US" dirty="0"/>
              <a:t>Maintain separate boots for nursery work and stocking. </a:t>
            </a:r>
          </a:p>
          <a:p>
            <a:pPr lvl="1"/>
            <a:r>
              <a:rPr lang="en-US" dirty="0"/>
              <a:t>Boots should be disinfected or thoroughly dried before using in the nursery.</a:t>
            </a:r>
          </a:p>
          <a:p>
            <a:pPr lvl="2"/>
            <a:endParaRPr lang="en-US" dirty="0"/>
          </a:p>
          <a:p>
            <a:r>
              <a:rPr lang="en-US" dirty="0"/>
              <a:t>Separate Buckets and Nets for Stocking Only</a:t>
            </a:r>
          </a:p>
          <a:p>
            <a:endParaRPr lang="en-US" dirty="0"/>
          </a:p>
          <a:p>
            <a:pPr lvl="1"/>
            <a:r>
              <a:rPr lang="en-US" dirty="0"/>
              <a:t>Disinfect and Allow equipment to dry prior to and after stocking.</a:t>
            </a:r>
          </a:p>
          <a:p>
            <a:pPr lvl="1"/>
            <a:r>
              <a:rPr lang="en-US" dirty="0"/>
              <a:t>All Stocking equipment should be well labeled.</a:t>
            </a:r>
          </a:p>
          <a:p>
            <a:pPr lvl="1"/>
            <a:r>
              <a:rPr lang="en-US" dirty="0"/>
              <a:t>Store in an area away from daily nursery equipment.</a:t>
            </a:r>
          </a:p>
          <a:p>
            <a:endParaRPr lang="en-US" dirty="0"/>
          </a:p>
        </p:txBody>
      </p:sp>
      <p:pic>
        <p:nvPicPr>
          <p:cNvPr id="10" name="Recorded Sound">
            <a:hlinkClick r:id="" action="ppaction://media"/>
            <a:extLst>
              <a:ext uri="{FF2B5EF4-FFF2-40B4-BE49-F238E27FC236}">
                <a16:creationId xmlns:a16="http://schemas.microsoft.com/office/drawing/2014/main" id="{EEF9172E-E4FD-4B70-8B14-C3C53F2053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40604" y="5794828"/>
            <a:ext cx="609600" cy="609600"/>
          </a:xfrm>
          <a:prstGeom prst="rect">
            <a:avLst/>
          </a:prstGeom>
        </p:spPr>
      </p:pic>
    </p:spTree>
    <p:extLst>
      <p:ext uri="{BB962C8B-B14F-4D97-AF65-F5344CB8AC3E}">
        <p14:creationId xmlns:p14="http://schemas.microsoft.com/office/powerpoint/2010/main" val="3128475347"/>
      </p:ext>
    </p:extLst>
  </p:cSld>
  <p:clrMapOvr>
    <a:masterClrMapping/>
  </p:clrMapOvr>
  <mc:AlternateContent xmlns:mc="http://schemas.openxmlformats.org/markup-compatibility/2006" xmlns:p14="http://schemas.microsoft.com/office/powerpoint/2010/main">
    <mc:Choice Requires="p14">
      <p:transition spd="slow" p14:dur="2000" advTm="22579"/>
    </mc:Choice>
    <mc:Fallback xmlns="">
      <p:transition spd="slow" advTm="22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95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CF61D2-7E81-43FF-BFB2-D0ED5F63A700}"/>
              </a:ext>
            </a:extLst>
          </p:cNvPr>
          <p:cNvSpPr>
            <a:spLocks noGrp="1"/>
          </p:cNvSpPr>
          <p:nvPr>
            <p:ph type="title"/>
          </p:nvPr>
        </p:nvSpPr>
        <p:spPr/>
        <p:txBody>
          <a:bodyPr/>
          <a:lstStyle/>
          <a:p>
            <a:r>
              <a:rPr lang="en-US" dirty="0"/>
              <a:t>External Barriers</a:t>
            </a:r>
          </a:p>
        </p:txBody>
      </p:sp>
      <p:sp>
        <p:nvSpPr>
          <p:cNvPr id="7" name="Content Placeholder 6">
            <a:extLst>
              <a:ext uri="{FF2B5EF4-FFF2-40B4-BE49-F238E27FC236}">
                <a16:creationId xmlns:a16="http://schemas.microsoft.com/office/drawing/2014/main" id="{F6C32F9C-5BEC-412C-B03F-BF3EFAFB901F}"/>
              </a:ext>
            </a:extLst>
          </p:cNvPr>
          <p:cNvSpPr>
            <a:spLocks noGrp="1"/>
          </p:cNvSpPr>
          <p:nvPr>
            <p:ph sz="half" idx="1"/>
          </p:nvPr>
        </p:nvSpPr>
        <p:spPr>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When possible, use nursery water to fill stocking tanks.</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Stocking tank water should always be drained at stocking site before returning to the nursery. </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lang="en-US" dirty="0">
                <a:solidFill>
                  <a:prstClr val="black"/>
                </a:solidFill>
                <a:latin typeface="Calibri" panose="020F0502020204030204"/>
              </a:rPr>
              <a:t>Store Stocking equipment away from general daily nursery gear</a:t>
            </a:r>
            <a:endParaRPr lang="en-US" dirty="0"/>
          </a:p>
        </p:txBody>
      </p:sp>
      <p:sp>
        <p:nvSpPr>
          <p:cNvPr id="6" name="Text Placeholder 5">
            <a:extLst>
              <a:ext uri="{FF2B5EF4-FFF2-40B4-BE49-F238E27FC236}">
                <a16:creationId xmlns:a16="http://schemas.microsoft.com/office/drawing/2014/main" id="{E18320E5-CF68-4472-B22A-EC81F674573B}"/>
              </a:ext>
            </a:extLst>
          </p:cNvPr>
          <p:cNvSpPr>
            <a:spLocks noGrp="1"/>
          </p:cNvSpPr>
          <p:nvPr>
            <p:ph type="body" sz="half" idx="4294967295"/>
          </p:nvPr>
        </p:nvSpPr>
        <p:spPr>
          <a:xfrm>
            <a:off x="386080" y="1347153"/>
            <a:ext cx="5740540" cy="841375"/>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Stocking Tanks, Trailers and Trucks</a:t>
            </a:r>
          </a:p>
          <a:p>
            <a:endParaRPr lang="en-US" dirty="0"/>
          </a:p>
        </p:txBody>
      </p:sp>
      <p:pic>
        <p:nvPicPr>
          <p:cNvPr id="8" name="Picture 7">
            <a:extLst>
              <a:ext uri="{FF2B5EF4-FFF2-40B4-BE49-F238E27FC236}">
                <a16:creationId xmlns:a16="http://schemas.microsoft.com/office/drawing/2014/main" id="{AFA6E9E0-4E8A-4149-8124-48D604F85B96}"/>
              </a:ext>
            </a:extLst>
          </p:cNvPr>
          <p:cNvPicPr>
            <a:picLocks noChangeAspect="1"/>
          </p:cNvPicPr>
          <p:nvPr/>
        </p:nvPicPr>
        <p:blipFill>
          <a:blip r:embed="rId4"/>
          <a:stretch>
            <a:fillRect/>
          </a:stretch>
        </p:blipFill>
        <p:spPr>
          <a:xfrm>
            <a:off x="2626290" y="3429000"/>
            <a:ext cx="3891420" cy="3037717"/>
          </a:xfrm>
          <a:prstGeom prst="rect">
            <a:avLst/>
          </a:prstGeom>
        </p:spPr>
      </p:pic>
      <p:pic>
        <p:nvPicPr>
          <p:cNvPr id="2" name="Recorded Sound">
            <a:hlinkClick r:id="" action="ppaction://media"/>
            <a:extLst>
              <a:ext uri="{FF2B5EF4-FFF2-40B4-BE49-F238E27FC236}">
                <a16:creationId xmlns:a16="http://schemas.microsoft.com/office/drawing/2014/main" id="{2A50DA61-4F12-490A-B89B-7A6D524E15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60529" y="5796120"/>
            <a:ext cx="609600" cy="609600"/>
          </a:xfrm>
          <a:prstGeom prst="rect">
            <a:avLst/>
          </a:prstGeom>
        </p:spPr>
      </p:pic>
    </p:spTree>
    <p:extLst>
      <p:ext uri="{BB962C8B-B14F-4D97-AF65-F5344CB8AC3E}">
        <p14:creationId xmlns:p14="http://schemas.microsoft.com/office/powerpoint/2010/main" val="682202011"/>
      </p:ext>
    </p:extLst>
  </p:cSld>
  <p:clrMapOvr>
    <a:masterClrMapping/>
  </p:clrMapOvr>
  <mc:AlternateContent xmlns:mc="http://schemas.openxmlformats.org/markup-compatibility/2006" xmlns:p14="http://schemas.microsoft.com/office/powerpoint/2010/main">
    <mc:Choice Requires="p14">
      <p:transition spd="slow" p14:dur="2000" advTm="26318"/>
    </mc:Choice>
    <mc:Fallback xmlns="">
      <p:transition spd="slow" advTm="26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B4ACA64-4BA5-4EB5-9BE3-1096B79D0C49}"/>
              </a:ext>
            </a:extLst>
          </p:cNvPr>
          <p:cNvSpPr>
            <a:spLocks noGrp="1"/>
          </p:cNvSpPr>
          <p:nvPr>
            <p:ph type="body" sz="half" idx="2"/>
          </p:nvPr>
        </p:nvSpPr>
        <p:spPr>
          <a:xfrm>
            <a:off x="716974" y="1560859"/>
            <a:ext cx="7339905" cy="840422"/>
          </a:xfrm>
        </p:spPr>
        <p:txBody>
          <a:bodyPr>
            <a:normAutofit lnSpcReduction="10000"/>
          </a:bodyPr>
          <a:lstStyle/>
          <a:p>
            <a:r>
              <a:rPr lang="en-US" dirty="0"/>
              <a:t>Internal Barriers - </a:t>
            </a:r>
            <a:r>
              <a:rPr lang="en-US" b="0" dirty="0"/>
              <a:t>blocking the spread of disease within the cooperative nursery.</a:t>
            </a:r>
          </a:p>
          <a:p>
            <a:endParaRPr lang="en-US" dirty="0"/>
          </a:p>
        </p:txBody>
      </p:sp>
      <p:sp>
        <p:nvSpPr>
          <p:cNvPr id="3" name="Content Placeholder 2">
            <a:extLst>
              <a:ext uri="{FF2B5EF4-FFF2-40B4-BE49-F238E27FC236}">
                <a16:creationId xmlns:a16="http://schemas.microsoft.com/office/drawing/2014/main" id="{266C84DA-3E58-4F86-BCBD-5F8EB3E0F897}"/>
              </a:ext>
            </a:extLst>
          </p:cNvPr>
          <p:cNvSpPr>
            <a:spLocks noGrp="1"/>
          </p:cNvSpPr>
          <p:nvPr>
            <p:ph sz="half" idx="10"/>
          </p:nvPr>
        </p:nvSpPr>
        <p:spPr>
          <a:xfrm>
            <a:off x="716974" y="2401281"/>
            <a:ext cx="3797877" cy="3616642"/>
          </a:xfrm>
        </p:spPr>
        <p:txBody>
          <a:bodyPr/>
          <a:lstStyle/>
          <a:p>
            <a:pPr marL="0" indent="0">
              <a:buNone/>
            </a:pPr>
            <a:endParaRPr lang="en-US" dirty="0"/>
          </a:p>
          <a:p>
            <a:pPr lvl="1"/>
            <a:r>
              <a:rPr lang="en-US" dirty="0"/>
              <a:t>Raceway Cleaning</a:t>
            </a:r>
          </a:p>
          <a:p>
            <a:pPr lvl="1"/>
            <a:endParaRPr lang="en-US" dirty="0"/>
          </a:p>
          <a:p>
            <a:pPr lvl="1"/>
            <a:r>
              <a:rPr lang="en-US" dirty="0"/>
              <a:t>Nets and Brushes</a:t>
            </a:r>
          </a:p>
          <a:p>
            <a:pPr lvl="1"/>
            <a:endParaRPr lang="en-US" dirty="0"/>
          </a:p>
          <a:p>
            <a:pPr lvl="1"/>
            <a:r>
              <a:rPr lang="en-US" dirty="0"/>
              <a:t>Mortalities</a:t>
            </a:r>
          </a:p>
          <a:p>
            <a:pPr lvl="1"/>
            <a:endParaRPr lang="en-US" dirty="0"/>
          </a:p>
          <a:p>
            <a:pPr lvl="1"/>
            <a:r>
              <a:rPr lang="en-US" dirty="0"/>
              <a:t>Holdovers</a:t>
            </a:r>
          </a:p>
          <a:p>
            <a:pPr lvl="1"/>
            <a:endParaRPr lang="en-US" dirty="0"/>
          </a:p>
          <a:p>
            <a:pPr lvl="1"/>
            <a:endParaRPr lang="en-US" dirty="0"/>
          </a:p>
        </p:txBody>
      </p:sp>
      <p:pic>
        <p:nvPicPr>
          <p:cNvPr id="8" name="Content Placeholder 7">
            <a:extLst>
              <a:ext uri="{FF2B5EF4-FFF2-40B4-BE49-F238E27FC236}">
                <a16:creationId xmlns:a16="http://schemas.microsoft.com/office/drawing/2014/main" id="{4377CF84-1AD7-452A-AA83-6C0ABB157AE0}"/>
              </a:ext>
            </a:extLst>
          </p:cNvPr>
          <p:cNvPicPr>
            <a:picLocks noGrp="1" noChangeAspect="1"/>
          </p:cNvPicPr>
          <p:nvPr>
            <p:ph sz="half" idx="11"/>
          </p:nvPr>
        </p:nvPicPr>
        <p:blipFill>
          <a:blip r:embed="rId4"/>
          <a:stretch>
            <a:fillRect/>
          </a:stretch>
        </p:blipFill>
        <p:spPr>
          <a:xfrm>
            <a:off x="3876416" y="2401281"/>
            <a:ext cx="4349534" cy="3260520"/>
          </a:xfrm>
          <a:prstGeom prst="rect">
            <a:avLst/>
          </a:prstGeom>
        </p:spPr>
      </p:pic>
      <p:sp>
        <p:nvSpPr>
          <p:cNvPr id="2" name="Title 1">
            <a:extLst>
              <a:ext uri="{FF2B5EF4-FFF2-40B4-BE49-F238E27FC236}">
                <a16:creationId xmlns:a16="http://schemas.microsoft.com/office/drawing/2014/main" id="{BB703452-3C73-4540-9819-B27F9699EB60}"/>
              </a:ext>
            </a:extLst>
          </p:cNvPr>
          <p:cNvSpPr>
            <a:spLocks noGrp="1"/>
          </p:cNvSpPr>
          <p:nvPr>
            <p:ph type="title"/>
          </p:nvPr>
        </p:nvSpPr>
        <p:spPr/>
        <p:txBody>
          <a:bodyPr/>
          <a:lstStyle/>
          <a:p>
            <a:r>
              <a:rPr lang="en-US" dirty="0"/>
              <a:t>Internal Barriers</a:t>
            </a:r>
          </a:p>
        </p:txBody>
      </p:sp>
      <p:pic>
        <p:nvPicPr>
          <p:cNvPr id="5" name="Recorded Sound">
            <a:hlinkClick r:id="" action="ppaction://media"/>
            <a:extLst>
              <a:ext uri="{FF2B5EF4-FFF2-40B4-BE49-F238E27FC236}">
                <a16:creationId xmlns:a16="http://schemas.microsoft.com/office/drawing/2014/main" id="{7279D7F9-12D7-4C6B-80B6-91E658C05D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27026" y="5875683"/>
            <a:ext cx="609600" cy="609600"/>
          </a:xfrm>
          <a:prstGeom prst="rect">
            <a:avLst/>
          </a:prstGeom>
        </p:spPr>
      </p:pic>
    </p:spTree>
    <p:extLst>
      <p:ext uri="{BB962C8B-B14F-4D97-AF65-F5344CB8AC3E}">
        <p14:creationId xmlns:p14="http://schemas.microsoft.com/office/powerpoint/2010/main" val="165163670"/>
      </p:ext>
    </p:extLst>
  </p:cSld>
  <p:clrMapOvr>
    <a:masterClrMapping/>
  </p:clrMapOvr>
  <mc:AlternateContent xmlns:mc="http://schemas.openxmlformats.org/markup-compatibility/2006" xmlns:p14="http://schemas.microsoft.com/office/powerpoint/2010/main">
    <mc:Choice Requires="p14">
      <p:transition spd="slow" p14:dur="2000" advTm="16589"/>
    </mc:Choice>
    <mc:Fallback xmlns="">
      <p:transition spd="slow" advTm="16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8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9A709-1266-419A-B076-69D7360AB359}"/>
              </a:ext>
            </a:extLst>
          </p:cNvPr>
          <p:cNvSpPr>
            <a:spLocks noGrp="1"/>
          </p:cNvSpPr>
          <p:nvPr>
            <p:ph type="title"/>
          </p:nvPr>
        </p:nvSpPr>
        <p:spPr/>
        <p:txBody>
          <a:bodyPr/>
          <a:lstStyle/>
          <a:p>
            <a:r>
              <a:rPr lang="en-US" dirty="0"/>
              <a:t>Internal Barriers</a:t>
            </a:r>
          </a:p>
        </p:txBody>
      </p:sp>
      <p:sp>
        <p:nvSpPr>
          <p:cNvPr id="3" name="Content Placeholder 2">
            <a:extLst>
              <a:ext uri="{FF2B5EF4-FFF2-40B4-BE49-F238E27FC236}">
                <a16:creationId xmlns:a16="http://schemas.microsoft.com/office/drawing/2014/main" id="{3F752AAF-C571-4971-89D4-4F0F83278FF1}"/>
              </a:ext>
            </a:extLst>
          </p:cNvPr>
          <p:cNvSpPr>
            <a:spLocks noGrp="1"/>
          </p:cNvSpPr>
          <p:nvPr>
            <p:ph sz="half" idx="1"/>
          </p:nvPr>
        </p:nvSpPr>
        <p:spPr>
          <a:xfrm>
            <a:off x="716975" y="1195754"/>
            <a:ext cx="7643554" cy="4981209"/>
          </a:xfrm>
        </p:spPr>
        <p:txBody>
          <a:bodyPr/>
          <a:lstStyle/>
          <a:p>
            <a:r>
              <a:rPr lang="en-US" dirty="0"/>
              <a:t>Raceway Cleaning</a:t>
            </a:r>
          </a:p>
          <a:p>
            <a:endParaRPr lang="en-US" dirty="0"/>
          </a:p>
          <a:p>
            <a:pPr lvl="1"/>
            <a:r>
              <a:rPr lang="en-US" dirty="0"/>
              <a:t>Frequent cleaning is essential for minimizing parasite, bacterial, and fungal infections in fish of all year classes.</a:t>
            </a:r>
          </a:p>
          <a:p>
            <a:pPr lvl="1"/>
            <a:endParaRPr lang="en-US" dirty="0"/>
          </a:p>
          <a:p>
            <a:pPr lvl="1"/>
            <a:r>
              <a:rPr lang="en-US" dirty="0"/>
              <a:t> Routine removal of fish waste and excess feed is the best way to reduce the available nutrient rich environment where infectious pathogens thrive.</a:t>
            </a:r>
          </a:p>
          <a:p>
            <a:pPr lvl="1"/>
            <a:endParaRPr lang="en-US" dirty="0"/>
          </a:p>
          <a:p>
            <a:pPr lvl="1"/>
            <a:r>
              <a:rPr lang="en-US" dirty="0"/>
              <a:t> Try to remove small amounts of waste daily or every other day, rather than let the material accumulate to the point where dirty water passes over the fish for extended periods of time. </a:t>
            </a:r>
          </a:p>
          <a:p>
            <a:pPr lvl="1"/>
            <a:endParaRPr lang="en-US" dirty="0"/>
          </a:p>
          <a:p>
            <a:pPr lvl="1"/>
            <a:r>
              <a:rPr lang="en-US" dirty="0"/>
              <a:t>After a thorough cleaning, a salt treatment of 0.5% to 1% of the water volume may help relieve stress to the fish caused by the cleaning.</a:t>
            </a:r>
          </a:p>
        </p:txBody>
      </p:sp>
      <p:pic>
        <p:nvPicPr>
          <p:cNvPr id="5" name="Recorded Sound">
            <a:hlinkClick r:id="" action="ppaction://media"/>
            <a:extLst>
              <a:ext uri="{FF2B5EF4-FFF2-40B4-BE49-F238E27FC236}">
                <a16:creationId xmlns:a16="http://schemas.microsoft.com/office/drawing/2014/main" id="{4A7CD49E-A385-4E13-9F5B-96279C9C67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45984" y="5662246"/>
            <a:ext cx="609600" cy="609600"/>
          </a:xfrm>
          <a:prstGeom prst="rect">
            <a:avLst/>
          </a:prstGeom>
        </p:spPr>
      </p:pic>
    </p:spTree>
    <p:extLst>
      <p:ext uri="{BB962C8B-B14F-4D97-AF65-F5344CB8AC3E}">
        <p14:creationId xmlns:p14="http://schemas.microsoft.com/office/powerpoint/2010/main" val="504320029"/>
      </p:ext>
    </p:extLst>
  </p:cSld>
  <p:clrMapOvr>
    <a:masterClrMapping/>
  </p:clrMapOvr>
  <mc:AlternateContent xmlns:mc="http://schemas.openxmlformats.org/markup-compatibility/2006" xmlns:p14="http://schemas.microsoft.com/office/powerpoint/2010/main">
    <mc:Choice Requires="p14">
      <p:transition spd="slow" p14:dur="2000" advTm="49723"/>
    </mc:Choice>
    <mc:Fallback xmlns="">
      <p:transition spd="slow" advTm="49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9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5549A-E722-465F-B222-5A22E9EAD7C9}"/>
              </a:ext>
            </a:extLst>
          </p:cNvPr>
          <p:cNvSpPr>
            <a:spLocks noGrp="1"/>
          </p:cNvSpPr>
          <p:nvPr>
            <p:ph type="title"/>
          </p:nvPr>
        </p:nvSpPr>
        <p:spPr/>
        <p:txBody>
          <a:bodyPr/>
          <a:lstStyle/>
          <a:p>
            <a:r>
              <a:rPr lang="en-US" dirty="0"/>
              <a:t>Salt Treatment Calculations</a:t>
            </a:r>
          </a:p>
        </p:txBody>
      </p:sp>
      <p:sp>
        <p:nvSpPr>
          <p:cNvPr id="3" name="Content Placeholder 2">
            <a:extLst>
              <a:ext uri="{FF2B5EF4-FFF2-40B4-BE49-F238E27FC236}">
                <a16:creationId xmlns:a16="http://schemas.microsoft.com/office/drawing/2014/main" id="{10732BB3-7D84-4E7D-B0FC-82267BBCE0BB}"/>
              </a:ext>
            </a:extLst>
          </p:cNvPr>
          <p:cNvSpPr>
            <a:spLocks noGrp="1"/>
          </p:cNvSpPr>
          <p:nvPr>
            <p:ph sz="half" idx="1"/>
          </p:nvPr>
        </p:nvSpPr>
        <p:spPr/>
        <p:txBody>
          <a:bodyPr/>
          <a:lstStyle/>
          <a:p>
            <a:r>
              <a:rPr lang="en-US" dirty="0"/>
              <a:t>0.5% Salt Treatment for a 150 gallon per minute (</a:t>
            </a:r>
            <a:r>
              <a:rPr lang="en-US" dirty="0" err="1"/>
              <a:t>gpm</a:t>
            </a:r>
            <a:r>
              <a:rPr lang="en-US" dirty="0"/>
              <a:t>) water flow rate</a:t>
            </a:r>
          </a:p>
          <a:p>
            <a:pPr lvl="1"/>
            <a:r>
              <a:rPr lang="en-US" dirty="0"/>
              <a:t>Lbs. of salt needed = </a:t>
            </a:r>
            <a:r>
              <a:rPr lang="en-US" u="sng" dirty="0"/>
              <a:t>1.25 lbs</a:t>
            </a:r>
            <a:r>
              <a:rPr lang="en-US" dirty="0"/>
              <a:t>. of salt x water flow (</a:t>
            </a:r>
            <a:r>
              <a:rPr lang="en-US" dirty="0" err="1"/>
              <a:t>gpm</a:t>
            </a:r>
            <a:r>
              <a:rPr lang="en-US" dirty="0"/>
              <a:t>) </a:t>
            </a:r>
          </a:p>
          <a:p>
            <a:pPr lvl="1"/>
            <a:r>
              <a:rPr lang="en-US" dirty="0"/>
              <a:t>Lbs. of salt = 1.25 lbs. of salt x 150 </a:t>
            </a:r>
            <a:r>
              <a:rPr lang="en-US" dirty="0" err="1"/>
              <a:t>gpm</a:t>
            </a:r>
            <a:r>
              <a:rPr lang="en-US" dirty="0"/>
              <a:t> = 187.5 lbs. of salt </a:t>
            </a:r>
          </a:p>
          <a:p>
            <a:pPr marL="457200" lvl="1" indent="0">
              <a:buNone/>
            </a:pPr>
            <a:endParaRPr lang="en-US" dirty="0"/>
          </a:p>
          <a:p>
            <a:r>
              <a:rPr lang="en-US" dirty="0"/>
              <a:t>1.0% Salt Treatment for 30 gallons per minute flow</a:t>
            </a:r>
          </a:p>
          <a:p>
            <a:pPr lvl="1"/>
            <a:r>
              <a:rPr lang="en-US" dirty="0"/>
              <a:t> Lbs. of salt = </a:t>
            </a:r>
            <a:r>
              <a:rPr lang="en-US" u="sng" dirty="0"/>
              <a:t>2.5 lbs</a:t>
            </a:r>
            <a:r>
              <a:rPr lang="en-US" dirty="0"/>
              <a:t>. of salt x water flow (</a:t>
            </a:r>
            <a:r>
              <a:rPr lang="en-US" dirty="0" err="1"/>
              <a:t>gpm</a:t>
            </a:r>
            <a:r>
              <a:rPr lang="en-US" dirty="0"/>
              <a:t>) </a:t>
            </a:r>
          </a:p>
          <a:p>
            <a:pPr lvl="1"/>
            <a:r>
              <a:rPr lang="en-US" dirty="0"/>
              <a:t> Lbs. of salt = 2.5 lbs. of salt x 30 </a:t>
            </a:r>
            <a:r>
              <a:rPr lang="en-US" dirty="0" err="1"/>
              <a:t>gpm</a:t>
            </a:r>
            <a:r>
              <a:rPr lang="en-US" dirty="0"/>
              <a:t> = 75 </a:t>
            </a:r>
            <a:r>
              <a:rPr lang="en-US" dirty="0" err="1"/>
              <a:t>lbs</a:t>
            </a:r>
            <a:r>
              <a:rPr lang="en-US" dirty="0"/>
              <a:t> of salt</a:t>
            </a:r>
          </a:p>
          <a:p>
            <a:pPr marL="914400" lvl="2" indent="0">
              <a:buNone/>
            </a:pPr>
            <a:endParaRPr lang="en-US" dirty="0"/>
          </a:p>
          <a:p>
            <a:r>
              <a:rPr lang="sv-SE" dirty="0"/>
              <a:t>Avoid using </a:t>
            </a:r>
          </a:p>
          <a:p>
            <a:pPr lvl="1"/>
            <a:r>
              <a:rPr lang="sv-SE" dirty="0"/>
              <a:t>Rock salt </a:t>
            </a:r>
          </a:p>
          <a:p>
            <a:pPr lvl="1"/>
            <a:r>
              <a:rPr lang="sv-SE" dirty="0"/>
              <a:t>Water softener salt </a:t>
            </a:r>
          </a:p>
          <a:p>
            <a:pPr lvl="1"/>
            <a:r>
              <a:rPr lang="sv-SE" dirty="0"/>
              <a:t>Salt block</a:t>
            </a:r>
            <a:endParaRPr lang="en-US" dirty="0"/>
          </a:p>
          <a:p>
            <a:pPr marL="914400" lvl="2" indent="0">
              <a:buNone/>
            </a:pPr>
            <a:endParaRPr lang="en-US" dirty="0"/>
          </a:p>
        </p:txBody>
      </p:sp>
      <p:pic>
        <p:nvPicPr>
          <p:cNvPr id="5" name="Picture 4">
            <a:extLst>
              <a:ext uri="{FF2B5EF4-FFF2-40B4-BE49-F238E27FC236}">
                <a16:creationId xmlns:a16="http://schemas.microsoft.com/office/drawing/2014/main" id="{3BFC7820-AE16-463D-AA12-C4AAC2DE0AA8}"/>
              </a:ext>
            </a:extLst>
          </p:cNvPr>
          <p:cNvPicPr>
            <a:picLocks noChangeAspect="1"/>
          </p:cNvPicPr>
          <p:nvPr/>
        </p:nvPicPr>
        <p:blipFill rotWithShape="1">
          <a:blip r:embed="rId5"/>
          <a:srcRect l="68615" t="36212" r="23565" b="52055"/>
          <a:stretch/>
        </p:blipFill>
        <p:spPr>
          <a:xfrm>
            <a:off x="4025671" y="4582700"/>
            <a:ext cx="3688081" cy="1716183"/>
          </a:xfrm>
          <a:prstGeom prst="rect">
            <a:avLst/>
          </a:prstGeom>
        </p:spPr>
      </p:pic>
      <p:pic>
        <p:nvPicPr>
          <p:cNvPr id="6" name="Recorded Sound">
            <a:hlinkClick r:id="" action="ppaction://media"/>
            <a:extLst>
              <a:ext uri="{FF2B5EF4-FFF2-40B4-BE49-F238E27FC236}">
                <a16:creationId xmlns:a16="http://schemas.microsoft.com/office/drawing/2014/main" id="{F2BC3394-D66E-447A-9E54-D55BA599EE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22225" y="5689283"/>
            <a:ext cx="609600" cy="609600"/>
          </a:xfrm>
          <a:prstGeom prst="rect">
            <a:avLst/>
          </a:prstGeom>
        </p:spPr>
      </p:pic>
    </p:spTree>
    <p:extLst>
      <p:ext uri="{BB962C8B-B14F-4D97-AF65-F5344CB8AC3E}">
        <p14:creationId xmlns:p14="http://schemas.microsoft.com/office/powerpoint/2010/main" val="4038968564"/>
      </p:ext>
    </p:extLst>
  </p:cSld>
  <p:clrMapOvr>
    <a:masterClrMapping/>
  </p:clrMapOvr>
  <mc:AlternateContent xmlns:mc="http://schemas.openxmlformats.org/markup-compatibility/2006" xmlns:p14="http://schemas.microsoft.com/office/powerpoint/2010/main">
    <mc:Choice Requires="p14">
      <p:transition spd="slow" p14:dur="2000" advTm="90242"/>
    </mc:Choice>
    <mc:Fallback xmlns="">
      <p:transition spd="slow" advTm="90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8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1BB8C6F99DA194E8D2A4399D9E89782" ma:contentTypeVersion="1" ma:contentTypeDescription="Create a new document." ma:contentTypeScope="" ma:versionID="e2636375ca63c99315ceb6de49317e7b">
  <xsd:schema xmlns:xsd="http://www.w3.org/2001/XMLSchema" xmlns:xs="http://www.w3.org/2001/XMLSchema" xmlns:p="http://schemas.microsoft.com/office/2006/metadata/properties" xmlns:ns1="http://schemas.microsoft.com/sharepoint/v3" xmlns:ns2="444a6e9a-7cd6-46b2-beb8-089873748b68" targetNamespace="http://schemas.microsoft.com/office/2006/metadata/properties" ma:root="true" ma:fieldsID="045bc55b7eb8557e4da3d614c035b1a8" ns1:_="" ns2:_="">
    <xsd:import namespace="http://schemas.microsoft.com/sharepoint/v3"/>
    <xsd:import namespace="444a6e9a-7cd6-46b2-beb8-089873748b68"/>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44a6e9a-7cd6-46b2-beb8-089873748b6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SharedWithUsers xmlns="444a6e9a-7cd6-46b2-beb8-089873748b68">
      <UserInfo>
        <DisplayName/>
        <AccountId xsi:nil="true"/>
        <AccountType/>
      </UserInfo>
    </SharedWithUsers>
  </documentManagement>
</p:properties>
</file>

<file path=customXml/itemProps1.xml><?xml version="1.0" encoding="utf-8"?>
<ds:datastoreItem xmlns:ds="http://schemas.openxmlformats.org/officeDocument/2006/customXml" ds:itemID="{FBA4C0CC-35E5-4211-AF41-3CA18438313E}"/>
</file>

<file path=customXml/itemProps2.xml><?xml version="1.0" encoding="utf-8"?>
<ds:datastoreItem xmlns:ds="http://schemas.openxmlformats.org/officeDocument/2006/customXml" ds:itemID="{D0A45BB3-E597-4A70-95BA-BEBE780E9A96}"/>
</file>

<file path=customXml/itemProps3.xml><?xml version="1.0" encoding="utf-8"?>
<ds:datastoreItem xmlns:ds="http://schemas.openxmlformats.org/officeDocument/2006/customXml" ds:itemID="{DF145ED5-9EB6-4561-8229-19F3572CB2C4}"/>
</file>

<file path=docProps/app.xml><?xml version="1.0" encoding="utf-8"?>
<Properties xmlns="http://schemas.openxmlformats.org/officeDocument/2006/extended-properties" xmlns:vt="http://schemas.openxmlformats.org/officeDocument/2006/docPropsVTypes">
  <Template>Office Theme</Template>
  <TotalTime>4074</TotalTime>
  <Words>1894</Words>
  <Application>Microsoft Office PowerPoint</Application>
  <PresentationFormat>On-screen Show (4:3)</PresentationFormat>
  <Paragraphs>252</Paragraphs>
  <Slides>27</Slides>
  <Notes>8</Notes>
  <HiddenSlides>0</HiddenSlides>
  <MMClips>27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Courier New</vt:lpstr>
      <vt:lpstr>interface</vt:lpstr>
      <vt:lpstr>Malva</vt:lpstr>
      <vt:lpstr>Wingdings</vt:lpstr>
      <vt:lpstr>Office Theme</vt:lpstr>
      <vt:lpstr>Cooperative Nursery Unit Biosecurity</vt:lpstr>
      <vt:lpstr>Biosecurity Protocols</vt:lpstr>
      <vt:lpstr>External Barriers</vt:lpstr>
      <vt:lpstr>External Barriers</vt:lpstr>
      <vt:lpstr>External Barriers</vt:lpstr>
      <vt:lpstr>External Barriers</vt:lpstr>
      <vt:lpstr>Internal Barriers</vt:lpstr>
      <vt:lpstr>Internal Barriers</vt:lpstr>
      <vt:lpstr>Salt Treatment Calculations</vt:lpstr>
      <vt:lpstr>Internal Barriers</vt:lpstr>
      <vt:lpstr>Internal Barriers</vt:lpstr>
      <vt:lpstr>Internal Barriers</vt:lpstr>
      <vt:lpstr>Disinfectant Selection</vt:lpstr>
      <vt:lpstr>Disinfectant Selection</vt:lpstr>
      <vt:lpstr>Daily Disinfection</vt:lpstr>
      <vt:lpstr>Disinfection Amounts</vt:lpstr>
      <vt:lpstr>Preventative Measures</vt:lpstr>
      <vt:lpstr>Preventative Measures</vt:lpstr>
      <vt:lpstr>Aquatic Invasive Species</vt:lpstr>
      <vt:lpstr>Aquatic Invasive Species</vt:lpstr>
      <vt:lpstr>Aquatic Invasive Species</vt:lpstr>
      <vt:lpstr>AIS to Look Out For When Stocking</vt:lpstr>
      <vt:lpstr>Biosecurity Summary</vt:lpstr>
      <vt:lpstr>Purchasing Equipment </vt:lpstr>
      <vt:lpstr>Purchasing Equipment </vt:lpstr>
      <vt:lpstr>Purchasing Equipment</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Howard, Janelle</dc:creator>
  <cp:lastModifiedBy>Cingolani, John</cp:lastModifiedBy>
  <cp:revision>150</cp:revision>
  <cp:lastPrinted>2022-04-01T19:13:55Z</cp:lastPrinted>
  <dcterms:created xsi:type="dcterms:W3CDTF">2021-11-10T15:06:05Z</dcterms:created>
  <dcterms:modified xsi:type="dcterms:W3CDTF">2022-04-29T14:03:10Z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0x01010091BB8C6F99DA194E8D2A4399D9E89782</vt:lpwstr>
  </property>
  <property fmtid="{D5CDD505-2E9C-101B-9397-08002B2CF9AE}" pid="3" name="Order">
    <vt:r8>7000</vt:r8>
  </property>
  <property fmtid="{D5CDD505-2E9C-101B-9397-08002B2CF9AE}" pid="4" name="TemplateUrl">
    <vt:lpwstr/>
  </property>
  <property fmtid="{D5CDD505-2E9C-101B-9397-08002B2CF9AE}" pid="5" name="_SourceUrl">
    <vt:lpwstr/>
  </property>
  <property fmtid="{D5CDD505-2E9C-101B-9397-08002B2CF9AE}" pid="6" name="_SharedFileIndex">
    <vt:lpwstr/>
  </property>
  <property fmtid="{D5CDD505-2E9C-101B-9397-08002B2CF9AE}" pid="7" name="xd_Signature">
    <vt:bool>false</vt:bool>
  </property>
  <property fmtid="{D5CDD505-2E9C-101B-9397-08002B2CF9AE}" pid="8" name="xd_ProgID">
    <vt:lpwstr/>
  </property>
</Properties>
</file>