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9" r:id="rId1"/>
  </p:sldMasterIdLst>
  <p:notesMasterIdLst>
    <p:notesMasterId r:id="rId19"/>
  </p:notesMasterIdLst>
  <p:sldIdLst>
    <p:sldId id="277" r:id="rId2"/>
    <p:sldId id="258" r:id="rId3"/>
    <p:sldId id="259" r:id="rId4"/>
    <p:sldId id="260" r:id="rId5"/>
    <p:sldId id="266" r:id="rId6"/>
    <p:sldId id="267" r:id="rId7"/>
    <p:sldId id="268" r:id="rId8"/>
    <p:sldId id="265" r:id="rId9"/>
    <p:sldId id="261" r:id="rId10"/>
    <p:sldId id="262" r:id="rId11"/>
    <p:sldId id="274" r:id="rId12"/>
    <p:sldId id="269" r:id="rId13"/>
    <p:sldId id="270" r:id="rId14"/>
    <p:sldId id="264" r:id="rId15"/>
    <p:sldId id="271" r:id="rId16"/>
    <p:sldId id="272" r:id="rId17"/>
    <p:sldId id="273" r:id="rId18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78F"/>
    <a:srgbClr val="FFD2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7" autoAdjust="0"/>
    <p:restoredTop sz="64747" autoAdjust="0"/>
  </p:normalViewPr>
  <p:slideViewPr>
    <p:cSldViewPr snapToGrid="0">
      <p:cViewPr varScale="1">
        <p:scale>
          <a:sx n="74" d="100"/>
          <a:sy n="74" d="100"/>
        </p:scale>
        <p:origin x="2526" y="5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20" d="100"/>
        <a:sy n="120" d="100"/>
      </p:scale>
      <p:origin x="0" y="-1273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3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AAB652C-4773-4BA3-982C-5674DD3E02C3}" type="datetimeFigureOut">
              <a:rPr lang="en-US" smtClean="0"/>
              <a:t>4/26/2022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2269B75-A1C5-418D-9CBE-9D1529963A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102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269B75-A1C5-418D-9CBE-9D1529963A7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2552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269B75-A1C5-418D-9CBE-9D1529963A7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2178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269B75-A1C5-418D-9CBE-9D1529963A7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7778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269B75-A1C5-418D-9CBE-9D1529963A7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416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269B75-A1C5-418D-9CBE-9D1529963A7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8954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269B75-A1C5-418D-9CBE-9D1529963A7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2037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269B75-A1C5-418D-9CBE-9D1529963A7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4303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269B75-A1C5-418D-9CBE-9D1529963A7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6466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269B75-A1C5-418D-9CBE-9D1529963A7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4031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269B75-A1C5-418D-9CBE-9D1529963A7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8726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269B75-A1C5-418D-9CBE-9D1529963A7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1644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269B75-A1C5-418D-9CBE-9D1529963A7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4275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269B75-A1C5-418D-9CBE-9D1529963A7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6747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269B75-A1C5-418D-9CBE-9D1529963A7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7652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269B75-A1C5-418D-9CBE-9D1529963A7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4424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269B75-A1C5-418D-9CBE-9D1529963A7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461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269B75-A1C5-418D-9CBE-9D1529963A7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632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resenta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F9D0FB3-DFB1-4AED-BEC4-7CF182463F24}"/>
              </a:ext>
            </a:extLst>
          </p:cNvPr>
          <p:cNvSpPr/>
          <p:nvPr userDrawn="1"/>
        </p:nvSpPr>
        <p:spPr>
          <a:xfrm>
            <a:off x="0" y="3528885"/>
            <a:ext cx="9144001" cy="73152"/>
          </a:xfrm>
          <a:prstGeom prst="rect">
            <a:avLst/>
          </a:prstGeom>
          <a:solidFill>
            <a:srgbClr val="FFD2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8321E3-9231-4428-AA07-B76981C62B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67592" y="1113817"/>
            <a:ext cx="5859802" cy="2387600"/>
          </a:xfrm>
        </p:spPr>
        <p:txBody>
          <a:bodyPr anchor="b"/>
          <a:lstStyle>
            <a:lvl1pPr algn="l">
              <a:defRPr sz="3600"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711298-B640-41D7-AB54-570AE85D4D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67592" y="3678952"/>
            <a:ext cx="5133408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B978088-C657-4A0C-990E-70FA8324E4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7" r="38251"/>
          <a:stretch/>
        </p:blipFill>
        <p:spPr>
          <a:xfrm>
            <a:off x="-25639" y="0"/>
            <a:ext cx="2726109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A361F0C-6135-4101-ADE1-70BE9962C6AB}"/>
              </a:ext>
            </a:extLst>
          </p:cNvPr>
          <p:cNvSpPr>
            <a:spLocks noChangeAspect="1"/>
          </p:cNvSpPr>
          <p:nvPr userDrawn="1"/>
        </p:nvSpPr>
        <p:spPr>
          <a:xfrm>
            <a:off x="-25640" y="1"/>
            <a:ext cx="2726109" cy="6857999"/>
          </a:xfrm>
          <a:prstGeom prst="rect">
            <a:avLst/>
          </a:prstGeom>
          <a:solidFill>
            <a:srgbClr val="00578F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FABAD55B-6777-491E-A4BF-4BBAA6CC336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42" y="1898650"/>
            <a:ext cx="1529743" cy="15192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FE79093-21AF-4612-9A99-E777EC7FE9C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921" y="3602037"/>
            <a:ext cx="2450986" cy="66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24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38E6F39-E4B6-4E0D-8471-15C9927A37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89" r="192" b="15894"/>
          <a:stretch/>
        </p:blipFill>
        <p:spPr>
          <a:xfrm>
            <a:off x="2" y="0"/>
            <a:ext cx="6126478" cy="83390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6B3124B-617E-46AC-A68F-77751927B245}"/>
              </a:ext>
            </a:extLst>
          </p:cNvPr>
          <p:cNvSpPr/>
          <p:nvPr userDrawn="1"/>
        </p:nvSpPr>
        <p:spPr>
          <a:xfrm>
            <a:off x="0" y="-13063"/>
            <a:ext cx="6126478" cy="833903"/>
          </a:xfrm>
          <a:prstGeom prst="rect">
            <a:avLst/>
          </a:prstGeom>
          <a:solidFill>
            <a:srgbClr val="00578F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E87C31-DE5B-4AF4-91E7-F848F3643FEB}"/>
              </a:ext>
            </a:extLst>
          </p:cNvPr>
          <p:cNvSpPr/>
          <p:nvPr userDrawn="1"/>
        </p:nvSpPr>
        <p:spPr>
          <a:xfrm>
            <a:off x="-1" y="928701"/>
            <a:ext cx="9144001" cy="73152"/>
          </a:xfrm>
          <a:prstGeom prst="rect">
            <a:avLst/>
          </a:prstGeom>
          <a:solidFill>
            <a:srgbClr val="FFD2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88F7BF2E-AF5B-4627-8C65-644DAE2D1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826" y="182567"/>
            <a:ext cx="5499909" cy="6382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1" name="Picture 10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AF82EC47-2CB7-41DF-A9B7-058F756DD7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634" y="108938"/>
            <a:ext cx="2618782" cy="711902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A7BC21E-F446-4534-9A89-1DCA36F59E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6975" y="1536192"/>
            <a:ext cx="7643554" cy="4640771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+mn-lt"/>
              </a:defRPr>
            </a:lvl1pPr>
            <a:lvl2pPr marL="685800" indent="-228600">
              <a:buFont typeface="Courier New" panose="02070309020205020404" pitchFamily="49" charset="0"/>
              <a:buChar char="o"/>
              <a:defRPr sz="2000">
                <a:latin typeface="+mn-lt"/>
              </a:defRPr>
            </a:lvl2pPr>
            <a:lvl3pPr marL="1143000" indent="-228600">
              <a:buFont typeface="Wingdings" panose="05000000000000000000" pitchFamily="2" charset="2"/>
              <a:buChar char="§"/>
              <a:defRPr sz="1800">
                <a:latin typeface="+mn-lt"/>
              </a:defRPr>
            </a:lvl3pPr>
            <a:lvl4pPr>
              <a:defRPr sz="1600">
                <a:latin typeface="+mn-lt"/>
              </a:defRPr>
            </a:lvl4pPr>
            <a:lvl5pPr marL="2057400" indent="-228600">
              <a:buFont typeface="Courier New" panose="02070309020205020404" pitchFamily="49" charset="0"/>
              <a:buChar char="o"/>
              <a:defRPr sz="160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A3F89A28-C2F9-400D-9A9A-C9BE810130E8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6839297" y="6386717"/>
            <a:ext cx="2057400" cy="2468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Page </a:t>
            </a:r>
            <a:fld id="{5C9B83A1-8924-40A1-8712-F49FC576547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153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C401988-6BE3-4D78-9FA5-A39DC55042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57" r="24999" b="11948"/>
          <a:stretch/>
        </p:blipFill>
        <p:spPr>
          <a:xfrm>
            <a:off x="0" y="1122364"/>
            <a:ext cx="9144000" cy="230663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8272EC5-A191-4068-8318-4197E7F6DC23}"/>
              </a:ext>
            </a:extLst>
          </p:cNvPr>
          <p:cNvSpPr/>
          <p:nvPr userDrawn="1"/>
        </p:nvSpPr>
        <p:spPr>
          <a:xfrm>
            <a:off x="0" y="1122364"/>
            <a:ext cx="9144000" cy="2306636"/>
          </a:xfrm>
          <a:prstGeom prst="rect">
            <a:avLst/>
          </a:prstGeom>
          <a:solidFill>
            <a:srgbClr val="00578F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6A593CD-3209-401A-877B-CF7DEEF967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7650" y="1122364"/>
            <a:ext cx="8896350" cy="221566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36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71BF4BDF-4261-4B7F-B34B-A368F0565F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7650" y="3773978"/>
            <a:ext cx="8896350" cy="1483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67B92EA-7391-4330-A8CC-1ADD7CBEE781}"/>
              </a:ext>
            </a:extLst>
          </p:cNvPr>
          <p:cNvSpPr/>
          <p:nvPr userDrawn="1"/>
        </p:nvSpPr>
        <p:spPr>
          <a:xfrm>
            <a:off x="0" y="3512259"/>
            <a:ext cx="9144001" cy="73152"/>
          </a:xfrm>
          <a:prstGeom prst="rect">
            <a:avLst/>
          </a:prstGeom>
          <a:solidFill>
            <a:srgbClr val="FFD2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412401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305E8B4-9478-42E9-8FE2-C352B1C4F1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6975" y="1502229"/>
            <a:ext cx="3797877" cy="4674734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+mn-lt"/>
              </a:defRPr>
            </a:lvl1pPr>
            <a:lvl2pPr marL="685800" indent="-228600">
              <a:buFont typeface="Courier New" panose="02070309020205020404" pitchFamily="49" charset="0"/>
              <a:buChar char="o"/>
              <a:defRPr sz="2000">
                <a:latin typeface="+mn-lt"/>
              </a:defRPr>
            </a:lvl2pPr>
            <a:lvl3pPr marL="1143000" indent="-228600">
              <a:buFont typeface="Wingdings" panose="05000000000000000000" pitchFamily="2" charset="2"/>
              <a:buChar char="§"/>
              <a:defRPr sz="1800">
                <a:latin typeface="+mn-lt"/>
              </a:defRPr>
            </a:lvl3pPr>
            <a:lvl4pPr>
              <a:defRPr sz="1600">
                <a:latin typeface="+mn-lt"/>
              </a:defRPr>
            </a:lvl4pPr>
            <a:lvl5pPr marL="2057400" indent="-228600">
              <a:buFont typeface="Courier New" panose="02070309020205020404" pitchFamily="49" charset="0"/>
              <a:buChar char="o"/>
              <a:defRPr sz="160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353D7DC3-7CFF-42C2-9023-72A97D020B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4" y="1502229"/>
            <a:ext cx="3731375" cy="4674734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+mn-lt"/>
              </a:defRPr>
            </a:lvl1pPr>
            <a:lvl2pPr marL="685800" indent="-228600">
              <a:buFont typeface="Courier New" panose="02070309020205020404" pitchFamily="49" charset="0"/>
              <a:buChar char="o"/>
              <a:defRPr sz="2000">
                <a:latin typeface="+mn-lt"/>
              </a:defRPr>
            </a:lvl2pPr>
            <a:lvl3pPr marL="1143000" indent="-228600">
              <a:buFont typeface="Wingdings" panose="05000000000000000000" pitchFamily="2" charset="2"/>
              <a:buChar char="§"/>
              <a:defRPr sz="1800">
                <a:latin typeface="+mn-lt"/>
              </a:defRPr>
            </a:lvl3pPr>
            <a:lvl4pPr>
              <a:defRPr sz="1600">
                <a:latin typeface="+mn-lt"/>
              </a:defRPr>
            </a:lvl4pPr>
            <a:lvl5pPr marL="2057400" indent="-228600">
              <a:buFont typeface="Courier New" panose="02070309020205020404" pitchFamily="49" charset="0"/>
              <a:buChar char="o"/>
              <a:defRPr sz="160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747E7A2B-D0A9-4338-AEE1-7E5C32BAB298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6839297" y="6386717"/>
            <a:ext cx="2057400" cy="2468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Page </a:t>
            </a:r>
            <a:fld id="{5C9B83A1-8924-40A1-8712-F49FC576547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69A0582-5B73-4B85-84FF-E10BE5C2D2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89" r="192" b="15894"/>
          <a:stretch/>
        </p:blipFill>
        <p:spPr>
          <a:xfrm>
            <a:off x="2" y="0"/>
            <a:ext cx="6126478" cy="83390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4389846-4DAC-4AA0-8220-2B05DA6FC260}"/>
              </a:ext>
            </a:extLst>
          </p:cNvPr>
          <p:cNvSpPr/>
          <p:nvPr userDrawn="1"/>
        </p:nvSpPr>
        <p:spPr>
          <a:xfrm>
            <a:off x="0" y="-13063"/>
            <a:ext cx="6126478" cy="833903"/>
          </a:xfrm>
          <a:prstGeom prst="rect">
            <a:avLst/>
          </a:prstGeom>
          <a:solidFill>
            <a:srgbClr val="00578F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832C68-BA4C-46D3-AC79-59604560F71A}"/>
              </a:ext>
            </a:extLst>
          </p:cNvPr>
          <p:cNvSpPr/>
          <p:nvPr userDrawn="1"/>
        </p:nvSpPr>
        <p:spPr>
          <a:xfrm>
            <a:off x="-1" y="928701"/>
            <a:ext cx="9144001" cy="73152"/>
          </a:xfrm>
          <a:prstGeom prst="rect">
            <a:avLst/>
          </a:prstGeom>
          <a:solidFill>
            <a:srgbClr val="FFD2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61DC8B35-F66E-41F6-AA14-8F0DD0D08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826" y="182567"/>
            <a:ext cx="5499909" cy="6382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9" name="Picture 1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56AAC757-9844-4CE0-9CBA-C57A9288B8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634" y="108938"/>
            <a:ext cx="2618782" cy="711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155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9401D0DA-6161-4496-955C-BF7214B11A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6975" y="1560859"/>
            <a:ext cx="3797876" cy="84042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 b="1">
                <a:latin typeface="+mn-lt"/>
              </a:defRPr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9819C9A3-B520-494F-898F-D021F372326F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6839297" y="6386717"/>
            <a:ext cx="2057400" cy="2468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Page </a:t>
            </a:r>
            <a:fld id="{5C9B83A1-8924-40A1-8712-F49FC576547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3DC8C8EC-01D7-4666-8025-D76125B3E340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716975" y="2560321"/>
            <a:ext cx="3797877" cy="3616642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+mn-lt"/>
              </a:defRPr>
            </a:lvl1pPr>
            <a:lvl2pPr marL="685800" indent="-228600">
              <a:buFont typeface="Courier New" panose="02070309020205020404" pitchFamily="49" charset="0"/>
              <a:buChar char="o"/>
              <a:defRPr sz="2000">
                <a:latin typeface="+mn-lt"/>
              </a:defRPr>
            </a:lvl2pPr>
            <a:lvl3pPr marL="1143000" indent="-228600">
              <a:buFont typeface="Wingdings" panose="05000000000000000000" pitchFamily="2" charset="2"/>
              <a:buChar char="§"/>
              <a:defRPr sz="1800">
                <a:latin typeface="+mn-lt"/>
              </a:defRPr>
            </a:lvl3pPr>
            <a:lvl4pPr>
              <a:defRPr sz="1600">
                <a:latin typeface="+mn-lt"/>
              </a:defRPr>
            </a:lvl4pPr>
            <a:lvl5pPr marL="2057400" indent="-228600">
              <a:buFont typeface="Courier New" panose="02070309020205020404" pitchFamily="49" charset="0"/>
              <a:buChar char="o"/>
              <a:defRPr sz="160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D20A03F9-0D6B-4487-BC1C-80EB6C2CAB00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713867" y="2563091"/>
            <a:ext cx="3797877" cy="3616642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+mn-lt"/>
              </a:defRPr>
            </a:lvl1pPr>
            <a:lvl2pPr marL="685800" indent="-228600">
              <a:buFont typeface="Courier New" panose="02070309020205020404" pitchFamily="49" charset="0"/>
              <a:buChar char="o"/>
              <a:defRPr sz="2000">
                <a:latin typeface="+mn-lt"/>
              </a:defRPr>
            </a:lvl2pPr>
            <a:lvl3pPr marL="1143000" indent="-228600">
              <a:buFont typeface="Wingdings" panose="05000000000000000000" pitchFamily="2" charset="2"/>
              <a:buChar char="§"/>
              <a:defRPr sz="1800">
                <a:latin typeface="+mn-lt"/>
              </a:defRPr>
            </a:lvl3pPr>
            <a:lvl4pPr>
              <a:defRPr sz="1600">
                <a:latin typeface="+mn-lt"/>
              </a:defRPr>
            </a:lvl4pPr>
            <a:lvl5pPr marL="2057400" indent="-228600">
              <a:buFont typeface="Courier New" panose="02070309020205020404" pitchFamily="49" charset="0"/>
              <a:buChar char="o"/>
              <a:defRPr sz="160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A2E3925A-2588-4050-8E53-477B2D2C6275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4713865" y="1560858"/>
            <a:ext cx="3797875" cy="8404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 b="1">
                <a:latin typeface="+mn-lt"/>
              </a:defRPr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F703D1B-BC14-409F-94C5-4A4084237F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89" r="192" b="15894"/>
          <a:stretch/>
        </p:blipFill>
        <p:spPr>
          <a:xfrm>
            <a:off x="2" y="0"/>
            <a:ext cx="6126478" cy="83390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CB7C159-30CE-4471-8CB4-215295F5869B}"/>
              </a:ext>
            </a:extLst>
          </p:cNvPr>
          <p:cNvSpPr/>
          <p:nvPr userDrawn="1"/>
        </p:nvSpPr>
        <p:spPr>
          <a:xfrm>
            <a:off x="0" y="-13063"/>
            <a:ext cx="6126478" cy="833903"/>
          </a:xfrm>
          <a:prstGeom prst="rect">
            <a:avLst/>
          </a:prstGeom>
          <a:solidFill>
            <a:srgbClr val="00578F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DBFB839-C342-40D4-A791-5AF7CF76900B}"/>
              </a:ext>
            </a:extLst>
          </p:cNvPr>
          <p:cNvSpPr/>
          <p:nvPr userDrawn="1"/>
        </p:nvSpPr>
        <p:spPr>
          <a:xfrm>
            <a:off x="-1" y="928701"/>
            <a:ext cx="9144001" cy="73152"/>
          </a:xfrm>
          <a:prstGeom prst="rect">
            <a:avLst/>
          </a:prstGeom>
          <a:solidFill>
            <a:srgbClr val="FFD2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0851F7BF-71D7-40B0-B2FD-CC46107F9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826" y="182567"/>
            <a:ext cx="5499909" cy="6382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8" name="Picture 17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47D95C00-9036-4D9E-8473-22900B6500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634" y="108938"/>
            <a:ext cx="2618782" cy="711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715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FA67AC-D2DA-4459-80DF-00004AFA8F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6974" y="1536193"/>
            <a:ext cx="3036224" cy="46548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 b="1">
                <a:latin typeface="+mn-lt"/>
              </a:defRPr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362A8E9A-4D6C-4DE9-997C-E654B062E66D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3977644" y="1538772"/>
            <a:ext cx="4382885" cy="465227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latin typeface="+mn-lt"/>
              </a:defRPr>
            </a:lvl1pPr>
            <a:lvl2pPr marL="685800" indent="-228600">
              <a:buFont typeface="Courier New" panose="02070309020205020404" pitchFamily="49" charset="0"/>
              <a:buChar char="o"/>
              <a:defRPr sz="2000">
                <a:latin typeface="+mn-lt"/>
              </a:defRPr>
            </a:lvl2pPr>
            <a:lvl3pPr marL="1143000" indent="-228600">
              <a:buFont typeface="Wingdings" panose="05000000000000000000" pitchFamily="2" charset="2"/>
              <a:buChar char="§"/>
              <a:defRPr sz="1600">
                <a:latin typeface="+mn-lt"/>
              </a:defRPr>
            </a:lvl3pPr>
            <a:lvl4pPr>
              <a:defRPr sz="1400">
                <a:latin typeface="+mn-lt"/>
              </a:defRPr>
            </a:lvl4pPr>
            <a:lvl5pPr marL="2057400" indent="-228600">
              <a:buFont typeface="Courier New" panose="02070309020205020404" pitchFamily="49" charset="0"/>
              <a:buChar char="o"/>
              <a:defRPr sz="1400"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07D874D-A3AC-4A1F-9C4A-8B700A347A53}"/>
              </a:ext>
            </a:extLst>
          </p:cNvPr>
          <p:cNvSpPr>
            <a:spLocks noGrp="1" noChangeAspect="1"/>
          </p:cNvSpPr>
          <p:nvPr>
            <p:ph type="sldNum" sz="quarter" idx="12"/>
          </p:nvPr>
        </p:nvSpPr>
        <p:spPr>
          <a:xfrm>
            <a:off x="6839297" y="6386717"/>
            <a:ext cx="2057400" cy="246842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Page </a:t>
            </a:r>
            <a:fld id="{5C9B83A1-8924-40A1-8712-F49FC576547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4AE8F89-7070-4573-AF46-A6307FD38A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89" r="192" b="15894"/>
          <a:stretch/>
        </p:blipFill>
        <p:spPr>
          <a:xfrm>
            <a:off x="2" y="0"/>
            <a:ext cx="6126478" cy="83390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082CF9C-04FF-49A7-A938-48323F87BA64}"/>
              </a:ext>
            </a:extLst>
          </p:cNvPr>
          <p:cNvSpPr/>
          <p:nvPr userDrawn="1"/>
        </p:nvSpPr>
        <p:spPr>
          <a:xfrm>
            <a:off x="0" y="-13063"/>
            <a:ext cx="6126478" cy="833903"/>
          </a:xfrm>
          <a:prstGeom prst="rect">
            <a:avLst/>
          </a:prstGeom>
          <a:solidFill>
            <a:srgbClr val="00578F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BA4EF2-8C4A-4123-86CC-BB85C30B9CF0}"/>
              </a:ext>
            </a:extLst>
          </p:cNvPr>
          <p:cNvSpPr/>
          <p:nvPr userDrawn="1"/>
        </p:nvSpPr>
        <p:spPr>
          <a:xfrm>
            <a:off x="-1" y="928701"/>
            <a:ext cx="9144001" cy="73152"/>
          </a:xfrm>
          <a:prstGeom prst="rect">
            <a:avLst/>
          </a:prstGeom>
          <a:solidFill>
            <a:srgbClr val="FFD2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36BF934A-4995-4213-BD9E-AE3978B6D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826" y="182567"/>
            <a:ext cx="5499909" cy="6382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6" name="Picture 15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29570B9C-6512-4453-ACB8-DB92E2EC37F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634" y="108938"/>
            <a:ext cx="2618782" cy="711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629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DFC461-79B3-4E82-A7EA-893D8AB1D6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983878" y="1568696"/>
            <a:ext cx="4376651" cy="462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A124C24-B3FA-4CF2-B8B7-885CF55531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6974" y="1567544"/>
            <a:ext cx="3036224" cy="4623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 b="0">
                <a:latin typeface="+mn-lt"/>
              </a:defRPr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F2CFF71-68E5-4913-ABB4-AF20EB4D56AA}"/>
              </a:ext>
            </a:extLst>
          </p:cNvPr>
          <p:cNvSpPr>
            <a:spLocks noGrp="1" noChangeAspect="1"/>
          </p:cNvSpPr>
          <p:nvPr>
            <p:ph type="sldNum" sz="quarter" idx="12"/>
          </p:nvPr>
        </p:nvSpPr>
        <p:spPr>
          <a:xfrm>
            <a:off x="6839297" y="6386717"/>
            <a:ext cx="2057400" cy="246842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Page </a:t>
            </a:r>
            <a:fld id="{5C9B83A1-8924-40A1-8712-F49FC576547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C1044FC-7167-4974-8B28-F74EFBFF90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89" r="192" b="15894"/>
          <a:stretch/>
        </p:blipFill>
        <p:spPr>
          <a:xfrm>
            <a:off x="2" y="0"/>
            <a:ext cx="6126478" cy="83390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45AFD57-F48A-4942-AD4D-8FEB19F143E7}"/>
              </a:ext>
            </a:extLst>
          </p:cNvPr>
          <p:cNvSpPr/>
          <p:nvPr userDrawn="1"/>
        </p:nvSpPr>
        <p:spPr>
          <a:xfrm>
            <a:off x="0" y="-13063"/>
            <a:ext cx="6126478" cy="833903"/>
          </a:xfrm>
          <a:prstGeom prst="rect">
            <a:avLst/>
          </a:prstGeom>
          <a:solidFill>
            <a:srgbClr val="00578F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FA58425-052C-4C94-A241-42B5F7F4FD23}"/>
              </a:ext>
            </a:extLst>
          </p:cNvPr>
          <p:cNvSpPr/>
          <p:nvPr userDrawn="1"/>
        </p:nvSpPr>
        <p:spPr>
          <a:xfrm>
            <a:off x="-1" y="928701"/>
            <a:ext cx="9144001" cy="73152"/>
          </a:xfrm>
          <a:prstGeom prst="rect">
            <a:avLst/>
          </a:prstGeom>
          <a:solidFill>
            <a:srgbClr val="FFD2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C335C723-8B7C-4D04-9D7F-C504BC79A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826" y="182567"/>
            <a:ext cx="5499909" cy="6382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6" name="Picture 15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F6A799F3-3609-435A-A23C-ADC4F5E30D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634" y="108938"/>
            <a:ext cx="2618782" cy="711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669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4799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8" r:id="rId3"/>
    <p:sldLayoutId id="2147483661" r:id="rId4"/>
    <p:sldLayoutId id="2147483667" r:id="rId5"/>
    <p:sldLayoutId id="2147483656" r:id="rId6"/>
    <p:sldLayoutId id="214748365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6.png"/><Relationship Id="rId5" Type="http://schemas.openxmlformats.org/officeDocument/2006/relationships/hyperlink" Target="mailto:jokeslar@pa.gov" TargetMode="External"/><Relationship Id="rId4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D10F8-8D00-4BA1-83CF-DD051223086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Cooperative Nursery Unit Grant Program Updates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B5F173-155E-4D3C-A997-1791406FC1B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Josh Keslar – Fisheries Technician</a:t>
            </a:r>
          </a:p>
          <a:p>
            <a:endParaRPr lang="en-US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5FB82D4-2A72-4624-8250-423F5C61E3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605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93"/>
    </mc:Choice>
    <mc:Fallback xmlns="">
      <p:transition spd="slow" advTm="97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BC7C3-09C6-4F76-88F2-EAD2694A4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Grant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025103-8EBC-4CEF-86E8-AA4526759CD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Signature process has improved in the past two years</a:t>
            </a:r>
          </a:p>
          <a:p>
            <a:r>
              <a:rPr lang="en-US" dirty="0"/>
              <a:t>Once grants are fully executed (signed by Comptroller), project can be started</a:t>
            </a:r>
          </a:p>
          <a:p>
            <a:r>
              <a:rPr lang="en-US" dirty="0"/>
              <a:t>After the grant is fully executed, the request is placed for the funds to be sent to Sponsor</a:t>
            </a:r>
          </a:p>
          <a:p>
            <a:pPr lvl="1"/>
            <a:r>
              <a:rPr lang="en-US" dirty="0"/>
              <a:t>This process typically take around 4 weeks to be completed.</a:t>
            </a:r>
          </a:p>
          <a:p>
            <a:r>
              <a:rPr lang="en-US" dirty="0"/>
              <a:t>Purchases made prior to the comptroller's signature will not be covered by the cooperative nursery sponsor grant </a:t>
            </a:r>
          </a:p>
          <a:p>
            <a:endParaRPr lang="en-US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6156445B-C54C-4EF5-986B-AAB0D74395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6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564"/>
    </mc:Choice>
    <mc:Fallback xmlns="">
      <p:transition spd="slow" advTm="525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9218C15-A6FA-4FEE-AF0B-6658818903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6975" y="1502229"/>
            <a:ext cx="7642800" cy="1794763"/>
          </a:xfrm>
        </p:spPr>
        <p:txBody>
          <a:bodyPr/>
          <a:lstStyle/>
          <a:p>
            <a:r>
              <a:rPr lang="en-US" dirty="0"/>
              <a:t>To apply for, or to verify the Sponsor SAP number, contact SAP at (877) 435 – 7363 and select option 1.</a:t>
            </a:r>
          </a:p>
          <a:p>
            <a:r>
              <a:rPr lang="en-US" dirty="0"/>
              <a:t>Include all contact information for the individual who will serve as the point of contact for this grant.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2399AE7-6D58-42ED-84CA-88C4FA1BF99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528649" y="3296992"/>
            <a:ext cx="6086701" cy="2765762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409E060-98A5-4E41-BD0B-B3996AC94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Grant Application – Section 2 &amp; 3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175EA71E-7785-4DB2-9462-E8786D86F2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42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81"/>
    </mc:Choice>
    <mc:Fallback xmlns="">
      <p:transition spd="slow" advTm="376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E86C3CE6-2C03-4227-A4A1-22850C868A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6975" y="1502229"/>
            <a:ext cx="7868225" cy="1799771"/>
          </a:xfrm>
        </p:spPr>
        <p:txBody>
          <a:bodyPr/>
          <a:lstStyle/>
          <a:p>
            <a:r>
              <a:rPr lang="en-US" dirty="0"/>
              <a:t>List all items associated with grant project proposal</a:t>
            </a:r>
          </a:p>
          <a:p>
            <a:r>
              <a:rPr lang="en-US" dirty="0"/>
              <a:t>Be as descriptive as possible and provide cost estimates</a:t>
            </a:r>
          </a:p>
          <a:p>
            <a:r>
              <a:rPr lang="en-US" dirty="0"/>
              <a:t>Suggested that estimates (when applicable) include item number or product information from catalogs and websites</a:t>
            </a:r>
          </a:p>
        </p:txBody>
      </p:sp>
      <p:pic>
        <p:nvPicPr>
          <p:cNvPr id="19" name="Content Placeholder 18">
            <a:extLst>
              <a:ext uri="{FF2B5EF4-FFF2-40B4-BE49-F238E27FC236}">
                <a16:creationId xmlns:a16="http://schemas.microsoft.com/office/drawing/2014/main" id="{4610EDAC-7658-44A2-AF1A-1DE0437D3A2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363106" y="3302000"/>
            <a:ext cx="6230827" cy="2874963"/>
          </a:xfrm>
        </p:spPr>
      </p:pic>
      <p:sp>
        <p:nvSpPr>
          <p:cNvPr id="15" name="Title 14">
            <a:extLst>
              <a:ext uri="{FF2B5EF4-FFF2-40B4-BE49-F238E27FC236}">
                <a16:creationId xmlns:a16="http://schemas.microsoft.com/office/drawing/2014/main" id="{4D5C760A-C334-467F-A30B-EB3ABE0A6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Grant Application – Section 6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7395FDD-A3F7-4673-8C81-CAC2E7ED00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60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987"/>
    </mc:Choice>
    <mc:Fallback xmlns="">
      <p:transition spd="slow" advTm="449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721ED09-2CBA-467C-AE20-CB4F41812A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6975" y="1502229"/>
            <a:ext cx="7643554" cy="3090091"/>
          </a:xfrm>
        </p:spPr>
        <p:txBody>
          <a:bodyPr/>
          <a:lstStyle/>
          <a:p>
            <a:r>
              <a:rPr lang="en-US" dirty="0"/>
              <a:t>Break down purchases into the following allocation categories</a:t>
            </a:r>
          </a:p>
          <a:p>
            <a:r>
              <a:rPr lang="en-US" dirty="0"/>
              <a:t>Include requested funding from PFBC and any matching funds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698F369-4A0A-4572-974D-9DDD91DFB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Grant Application – Section 7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757E9F11-7078-497E-A3B0-E2801937326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984584" y="3600642"/>
            <a:ext cx="7108335" cy="1983355"/>
          </a:xfr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1A67965-5456-411D-841D-41550CF977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69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39"/>
    </mc:Choice>
    <mc:Fallback xmlns="">
      <p:transition spd="slow" advTm="299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80941-24E6-4449-8EF4-94D335950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Change of Scope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E6EE3D-BBAD-471F-AD5C-BC989BE388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0223" y="1566672"/>
            <a:ext cx="7643554" cy="4640771"/>
          </a:xfrm>
        </p:spPr>
        <p:txBody>
          <a:bodyPr/>
          <a:lstStyle/>
          <a:p>
            <a:r>
              <a:rPr lang="en-US" dirty="0"/>
              <a:t>What is a Change of Scope?</a:t>
            </a:r>
          </a:p>
          <a:p>
            <a:r>
              <a:rPr lang="en-US" dirty="0"/>
              <a:t>Pre-approval is needed from the CNU prior to making purchases outside of the scope of original grant.</a:t>
            </a:r>
          </a:p>
          <a:p>
            <a:r>
              <a:rPr lang="en-US" dirty="0"/>
              <a:t>Standard form will be used starting in 2022</a:t>
            </a:r>
          </a:p>
          <a:p>
            <a:pPr lvl="1"/>
            <a:r>
              <a:rPr lang="en-US" dirty="0"/>
              <a:t>Form will be sent out with fully executed grants</a:t>
            </a:r>
          </a:p>
          <a:p>
            <a:pPr lvl="1"/>
            <a:r>
              <a:rPr lang="en-US" dirty="0"/>
              <a:t>This form will eliminate the confusion of what is needed from sponsor for making changes to an approved grant</a:t>
            </a:r>
          </a:p>
          <a:p>
            <a:pPr lvl="1"/>
            <a:endParaRPr lang="en-US" dirty="0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61D348F5-13D3-4B57-8C0E-A4DC19034C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87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909"/>
    </mc:Choice>
    <mc:Fallback xmlns="">
      <p:transition spd="slow" advTm="839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A9FFCE-46CA-4BB8-A450-EC3F63B7297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Report due no later than October 1</a:t>
            </a:r>
            <a:r>
              <a:rPr lang="en-US" baseline="30000" dirty="0"/>
              <a:t>st</a:t>
            </a:r>
            <a:r>
              <a:rPr lang="en-US" dirty="0"/>
              <a:t> of specified year</a:t>
            </a:r>
          </a:p>
          <a:p>
            <a:r>
              <a:rPr lang="en-US" dirty="0"/>
              <a:t>Include copies of all receipts from project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0824882-68D2-4003-94C3-220E2ADE90D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4629150" y="1502229"/>
            <a:ext cx="3730625" cy="4559652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5065F3-2B26-4B2B-A461-2FDCC2B27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Grant Agreement Report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5AF0EACC-646F-4BE2-B446-B8D706E047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28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721"/>
    </mc:Choice>
    <mc:Fallback xmlns="">
      <p:transition spd="slow" advTm="297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85B21FC-2958-4120-B4AE-C96543F49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Reminder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2578909-82F1-4A92-9F82-FEE5FC8EB99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294256" y="2902591"/>
            <a:ext cx="8555488" cy="909020"/>
          </a:xfr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38669E8-4CDD-4511-86C2-C123DC6AA0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307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345"/>
    </mc:Choice>
    <mc:Fallback xmlns="">
      <p:transition spd="slow" advTm="323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71665-4D1C-409C-90F8-BD464AC0F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75F68-E990-4547-899B-CBCD40FD84C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800" dirty="0"/>
              <a:t>Questions regarding the grant application or grant process?</a:t>
            </a:r>
          </a:p>
          <a:p>
            <a:r>
              <a:rPr lang="en-US" sz="2800" dirty="0"/>
              <a:t>Email: </a:t>
            </a:r>
            <a:r>
              <a:rPr lang="en-US" sz="2800" dirty="0">
                <a:hlinkClick r:id="rId5"/>
              </a:rPr>
              <a:t>jokeslar@pa.gov</a:t>
            </a:r>
            <a:endParaRPr lang="en-US" sz="2800" dirty="0"/>
          </a:p>
          <a:p>
            <a:r>
              <a:rPr lang="en-US" sz="2800" dirty="0"/>
              <a:t>Office: (814) 353-2228</a:t>
            </a:r>
          </a:p>
          <a:p>
            <a:r>
              <a:rPr lang="en-US" sz="2800" dirty="0"/>
              <a:t>Cell Phone: (814) 883-9175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BC0B0BA-D956-4303-81DB-811004073B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2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17"/>
    </mc:Choice>
    <mc:Fallback xmlns="">
      <p:transition spd="slow" advTm="153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6DFEF-1361-43BD-9823-B9E0478FC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DCFA1-98AB-4292-9762-CD5EFC517E6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sz="2800" dirty="0"/>
              <a:t>Nursery Infrastructure Evaluations</a:t>
            </a:r>
          </a:p>
          <a:p>
            <a:r>
              <a:rPr lang="en-US" sz="2800" dirty="0"/>
              <a:t>Changes to 2022 Grant Program</a:t>
            </a:r>
          </a:p>
          <a:p>
            <a:r>
              <a:rPr lang="en-US" sz="2800" dirty="0"/>
              <a:t>Eligible Grant Projects</a:t>
            </a:r>
          </a:p>
          <a:p>
            <a:r>
              <a:rPr lang="en-US" sz="2800" dirty="0"/>
              <a:t>Grant Evaluation Criteria</a:t>
            </a:r>
          </a:p>
          <a:p>
            <a:r>
              <a:rPr lang="en-US" sz="2800" dirty="0"/>
              <a:t>Updated Grant Application Paperwork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C184C80-FFCD-4C79-95DD-E05A5E2D78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507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33"/>
    </mc:Choice>
    <mc:Fallback xmlns="">
      <p:transition spd="slow" advTm="205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8EA8E9-A913-4D54-B9DA-A327C7686A4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Completed during the Fall 2020</a:t>
            </a:r>
          </a:p>
          <a:p>
            <a:r>
              <a:rPr lang="en-US" dirty="0"/>
              <a:t>Evaluation criteria </a:t>
            </a:r>
          </a:p>
          <a:p>
            <a:pPr lvl="1"/>
            <a:r>
              <a:rPr lang="en-US" dirty="0"/>
              <a:t>Raceway size and material</a:t>
            </a:r>
          </a:p>
          <a:p>
            <a:pPr lvl="1"/>
            <a:r>
              <a:rPr lang="en-US" dirty="0"/>
              <a:t>Raceway condition</a:t>
            </a:r>
          </a:p>
          <a:p>
            <a:pPr lvl="2"/>
            <a:r>
              <a:rPr lang="en-US" dirty="0"/>
              <a:t>Cracks and leakage</a:t>
            </a:r>
          </a:p>
          <a:p>
            <a:pPr lvl="1"/>
            <a:r>
              <a:rPr lang="en-US" dirty="0"/>
              <a:t>Water source and intake structure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AD0A0BB-78AD-4485-86DA-1F8A9911E38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4745948" y="1502229"/>
            <a:ext cx="3415749" cy="4675188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E27FFF-F6E5-4EE5-A7D2-F132C8B42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Nursery Infrastructure Evaluations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35660F5-CCA4-4801-802A-73AB385362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43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925"/>
    </mc:Choice>
    <mc:Fallback xmlns="">
      <p:transition spd="slow" advTm="399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56051-9976-4154-9384-5FC991612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Grant Program Changes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5BAF0E-7688-445B-AB89-E22BDA3EDE7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No pre-determined maximum limit for Cooperative Nursery Grant Program</a:t>
            </a:r>
          </a:p>
          <a:p>
            <a:pPr lvl="1"/>
            <a:r>
              <a:rPr lang="en-US" dirty="0"/>
              <a:t>After CNU grant evaluation, PFBC Executive Director will let us know how much money we have available to be awarded</a:t>
            </a:r>
          </a:p>
          <a:p>
            <a:pPr lvl="1"/>
            <a:endParaRPr lang="en-US" dirty="0"/>
          </a:p>
          <a:p>
            <a:r>
              <a:rPr lang="en-US" dirty="0"/>
              <a:t>No maximum limit per grant application</a:t>
            </a:r>
          </a:p>
          <a:p>
            <a:pPr lvl="1"/>
            <a:r>
              <a:rPr lang="en-US" dirty="0"/>
              <a:t>Grant applications over $10,000 will require an estimate from a reputable business</a:t>
            </a:r>
          </a:p>
          <a:p>
            <a:pPr lvl="1"/>
            <a:r>
              <a:rPr lang="en-US" dirty="0"/>
              <a:t>Approved grant requests over $25,000 will also need approval from the PFBC Board of Commissioners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05C45369-0915-4223-8E6F-FC52CDF5D2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65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188"/>
    </mc:Choice>
    <mc:Fallback xmlns="">
      <p:transition spd="slow" advTm="731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52816-645C-4159-8200-1307613DE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Preferred Grant Projects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19759D-85D2-4755-B976-A2F8EE3942C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New cooperative nursery construction.</a:t>
            </a:r>
          </a:p>
          <a:p>
            <a:r>
              <a:rPr lang="en-US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Major additions or improvements at current cooperative nurseries.</a:t>
            </a:r>
          </a:p>
          <a:p>
            <a:r>
              <a:rPr lang="en-US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The addition of facilities to improve water quality or water quality monitoring.</a:t>
            </a:r>
          </a:p>
          <a:p>
            <a:r>
              <a:rPr lang="en-US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The construction of aquatic habitat structures to enhance a cooperative nursery.</a:t>
            </a:r>
          </a:p>
          <a:p>
            <a:r>
              <a:rPr lang="en-US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The purchase of equipment for exclusive use at a cooperative nursery.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BA7C776-0A15-4B40-A83D-49BEA5FB4A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85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701"/>
    </mc:Choice>
    <mc:Fallback xmlns="">
      <p:transition spd="slow" advTm="467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902E3-4C3F-4FEE-84F7-0B1A0446F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Non-approved grant items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3F3BB3-0F06-464A-A25F-8F127543BC2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Fish Feed</a:t>
            </a:r>
          </a:p>
          <a:p>
            <a:r>
              <a:rPr lang="en-US" dirty="0"/>
              <a:t>Payment to individuals</a:t>
            </a:r>
          </a:p>
          <a:p>
            <a:r>
              <a:rPr lang="en-US" dirty="0"/>
              <a:t>Political activities</a:t>
            </a:r>
          </a:p>
          <a:p>
            <a:r>
              <a:rPr lang="en-US" dirty="0"/>
              <a:t>Loans of any kind</a:t>
            </a:r>
          </a:p>
          <a:p>
            <a:r>
              <a:rPr lang="en-US" dirty="0"/>
              <a:t>Endowment purposes</a:t>
            </a:r>
          </a:p>
          <a:p>
            <a:r>
              <a:rPr lang="en-US" dirty="0"/>
              <a:t>Trips, tours, tickets, or advertising</a:t>
            </a:r>
          </a:p>
          <a:p>
            <a:r>
              <a:rPr lang="en-US" dirty="0"/>
              <a:t>Salaries, stipends, day-to-day operating expenses, or utilities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31AD45E-32CF-4C3E-8853-8D495D1360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505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79"/>
    </mc:Choice>
    <mc:Fallback xmlns="">
      <p:transition spd="slow" advTm="212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1E7D4-8CA0-4A72-9956-F3D412BE9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Grant Application Evaluations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2C7CCB-7B17-40B2-84BC-FBB0ED6C919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Cooperative Nursery Unit conducts grant application evaluations including but not limited to the following factors </a:t>
            </a:r>
          </a:p>
          <a:p>
            <a:r>
              <a:rPr lang="en-US" dirty="0"/>
              <a:t>Evaluation criteria</a:t>
            </a:r>
          </a:p>
          <a:p>
            <a:pPr lvl="1"/>
            <a:r>
              <a:rPr lang="en-US" dirty="0"/>
              <a:t>Grant application on time with all necessary attachments (May 15</a:t>
            </a:r>
            <a:r>
              <a:rPr lang="en-US" baseline="30000" dirty="0"/>
              <a:t>th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Number of CNU grants received in past three years</a:t>
            </a:r>
          </a:p>
          <a:p>
            <a:pPr lvl="2"/>
            <a:r>
              <a:rPr lang="en-US" dirty="0"/>
              <a:t>Complete and on time Grant Report for previously awarded grants</a:t>
            </a:r>
          </a:p>
          <a:p>
            <a:pPr lvl="1"/>
            <a:r>
              <a:rPr lang="en-US" dirty="0"/>
              <a:t>Completed and on time Annual Report (July 15</a:t>
            </a:r>
            <a:r>
              <a:rPr lang="en-US" baseline="30000" dirty="0"/>
              <a:t>th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Attend nursery inspections (gill lice and routine inspections)</a:t>
            </a:r>
          </a:p>
          <a:p>
            <a:pPr lvl="1"/>
            <a:r>
              <a:rPr lang="en-US" dirty="0"/>
              <a:t>Matching Funds</a:t>
            </a:r>
          </a:p>
          <a:p>
            <a:pPr lvl="2"/>
            <a:r>
              <a:rPr lang="en-US" dirty="0"/>
              <a:t>Matching funds are not a requirement </a:t>
            </a:r>
          </a:p>
          <a:p>
            <a:pPr lvl="2"/>
            <a:r>
              <a:rPr lang="en-US" dirty="0"/>
              <a:t>Matching funds do not need to be 1:1 to be considered</a:t>
            </a:r>
          </a:p>
          <a:p>
            <a:pPr lvl="2"/>
            <a:r>
              <a:rPr lang="en-US" dirty="0"/>
              <a:t>Points awarded on a sliding scale based off percent match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DD0D5D6-E51F-4CCB-B7C5-1046A90C2A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601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217"/>
    </mc:Choice>
    <mc:Fallback xmlns="">
      <p:transition spd="slow" advTm="762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A85F05-3D1B-44EE-9BBC-7A5306EBE13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Purchase Grant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81693E-2AE0-4FAF-800C-8E859F0148DD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r>
              <a:rPr lang="en-US" dirty="0"/>
              <a:t>Application Due </a:t>
            </a:r>
          </a:p>
          <a:p>
            <a:pPr lvl="1"/>
            <a:r>
              <a:rPr lang="en-US" dirty="0"/>
              <a:t>May 15, 2022</a:t>
            </a:r>
          </a:p>
          <a:p>
            <a:r>
              <a:rPr lang="en-US" dirty="0"/>
              <a:t>Project Start Date</a:t>
            </a:r>
          </a:p>
          <a:p>
            <a:pPr lvl="1"/>
            <a:r>
              <a:rPr lang="en-US" dirty="0"/>
              <a:t>Once grant is fully executed</a:t>
            </a:r>
          </a:p>
          <a:p>
            <a:r>
              <a:rPr lang="en-US" dirty="0"/>
              <a:t>Project End Date</a:t>
            </a:r>
          </a:p>
          <a:p>
            <a:pPr lvl="1"/>
            <a:r>
              <a:rPr lang="en-US" dirty="0"/>
              <a:t>June 30, 2023</a:t>
            </a:r>
          </a:p>
          <a:p>
            <a:r>
              <a:rPr lang="en-US" dirty="0"/>
              <a:t>Receipts/ Report Due</a:t>
            </a:r>
          </a:p>
          <a:p>
            <a:pPr lvl="1"/>
            <a:r>
              <a:rPr lang="en-US" dirty="0"/>
              <a:t>10/1/2023 (no later than)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AA204F9-4EBF-41A2-BBDC-567471316C99}"/>
              </a:ext>
            </a:extLst>
          </p:cNvPr>
          <p:cNvSpPr>
            <a:spLocks noGrp="1"/>
          </p:cNvSpPr>
          <p:nvPr>
            <p:ph sz="half" idx="11"/>
          </p:nvPr>
        </p:nvSpPr>
        <p:spPr/>
        <p:txBody>
          <a:bodyPr/>
          <a:lstStyle/>
          <a:p>
            <a:r>
              <a:rPr lang="en-US" dirty="0"/>
              <a:t>Application Due </a:t>
            </a:r>
          </a:p>
          <a:p>
            <a:pPr lvl="1"/>
            <a:r>
              <a:rPr lang="en-US" dirty="0"/>
              <a:t>May 15, 2022</a:t>
            </a:r>
          </a:p>
          <a:p>
            <a:r>
              <a:rPr lang="en-US" dirty="0"/>
              <a:t>Project Start Date</a:t>
            </a:r>
          </a:p>
          <a:p>
            <a:pPr lvl="1"/>
            <a:r>
              <a:rPr lang="en-US" dirty="0"/>
              <a:t>Once grant is fully executed</a:t>
            </a:r>
          </a:p>
          <a:p>
            <a:r>
              <a:rPr lang="en-US" dirty="0"/>
              <a:t>Project End Date</a:t>
            </a:r>
          </a:p>
          <a:p>
            <a:pPr lvl="1"/>
            <a:r>
              <a:rPr lang="en-US" dirty="0"/>
              <a:t>June 30, 2024</a:t>
            </a:r>
          </a:p>
          <a:p>
            <a:r>
              <a:rPr lang="en-US" dirty="0"/>
              <a:t>Receipts/ Report Due</a:t>
            </a:r>
          </a:p>
          <a:p>
            <a:pPr lvl="1"/>
            <a:r>
              <a:rPr lang="en-US" dirty="0"/>
              <a:t>10/1/2024 (no later than)</a:t>
            </a:r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6299922-DA9F-494E-ACE7-C131A404070E}"/>
              </a:ext>
            </a:extLst>
          </p:cNvPr>
          <p:cNvSpPr>
            <a:spLocks noGrp="1"/>
          </p:cNvSpPr>
          <p:nvPr>
            <p:ph type="body" sz="half" idx="12"/>
          </p:nvPr>
        </p:nvSpPr>
        <p:spPr/>
        <p:txBody>
          <a:bodyPr/>
          <a:lstStyle/>
          <a:p>
            <a:r>
              <a:rPr lang="en-US" dirty="0"/>
              <a:t>Construction Grant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AFA2B6-CBDB-48A5-BEA0-CFD443F8F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Grant Program Dates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5E9D7392-5161-48DD-A21D-4EEA4F5395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02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970"/>
    </mc:Choice>
    <mc:Fallback xmlns="">
      <p:transition spd="slow" advTm="839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07C89-5C62-4930-9DA6-F02600724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Grant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BF5E67-9869-48D8-93E0-3D24A85220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0223" y="1536192"/>
            <a:ext cx="7643554" cy="4640771"/>
          </a:xfrm>
        </p:spPr>
        <p:txBody>
          <a:bodyPr/>
          <a:lstStyle/>
          <a:p>
            <a:r>
              <a:rPr lang="en-US" dirty="0"/>
              <a:t>Applications due May 15</a:t>
            </a:r>
            <a:r>
              <a:rPr lang="en-US" baseline="30000" dirty="0"/>
              <a:t>th</a:t>
            </a:r>
            <a:endParaRPr lang="en-US" dirty="0"/>
          </a:p>
          <a:p>
            <a:r>
              <a:rPr lang="en-US" dirty="0"/>
              <a:t>CNU staff complete evaluations at the beginning of the new Fiscal Year (begins July 1</a:t>
            </a:r>
            <a:r>
              <a:rPr lang="en-US" baseline="30000" dirty="0"/>
              <a:t>st</a:t>
            </a:r>
            <a:r>
              <a:rPr lang="en-US" dirty="0"/>
              <a:t>)</a:t>
            </a:r>
          </a:p>
          <a:p>
            <a:r>
              <a:rPr lang="en-US" dirty="0"/>
              <a:t>Approved grant agreements will be processed and sent out to sponsor contact for signatures.  </a:t>
            </a:r>
          </a:p>
          <a:p>
            <a:r>
              <a:rPr lang="en-US" dirty="0"/>
              <a:t>Once sponsor organization returns signed grant agreement to CNU the agreement gets sent for signatures from:</a:t>
            </a:r>
          </a:p>
          <a:p>
            <a:pPr lvl="1"/>
            <a:r>
              <a:rPr lang="en-US" dirty="0"/>
              <a:t>Executive Office</a:t>
            </a:r>
          </a:p>
          <a:p>
            <a:pPr lvl="1"/>
            <a:r>
              <a:rPr lang="en-US" dirty="0"/>
              <a:t>Administrative Secretary </a:t>
            </a:r>
          </a:p>
          <a:p>
            <a:pPr lvl="1"/>
            <a:r>
              <a:rPr lang="en-US" dirty="0"/>
              <a:t>Comptroller</a:t>
            </a:r>
          </a:p>
          <a:p>
            <a:endParaRPr lang="en-US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9FE3E90D-8F75-4B84-A86F-564B323862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10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140"/>
    </mc:Choice>
    <mc:Fallback xmlns="">
      <p:transition spd="slow" advTm="481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1BB8C6F99DA194E8D2A4399D9E89782" ma:contentTypeVersion="1" ma:contentTypeDescription="Create a new document." ma:contentTypeScope="" ma:versionID="e2636375ca63c99315ceb6de49317e7b">
  <xsd:schema xmlns:xsd="http://www.w3.org/2001/XMLSchema" xmlns:xs="http://www.w3.org/2001/XMLSchema" xmlns:p="http://schemas.microsoft.com/office/2006/metadata/properties" xmlns:ns1="http://schemas.microsoft.com/sharepoint/v3" xmlns:ns2="444a6e9a-7cd6-46b2-beb8-089873748b68" targetNamespace="http://schemas.microsoft.com/office/2006/metadata/properties" ma:root="true" ma:fieldsID="045bc55b7eb8557e4da3d614c035b1a8" ns1:_="" ns2:_="">
    <xsd:import namespace="http://schemas.microsoft.com/sharepoint/v3"/>
    <xsd:import namespace="444a6e9a-7cd6-46b2-beb8-089873748b68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4a6e9a-7cd6-46b2-beb8-089873748b6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  <SharedWithUsers xmlns="444a6e9a-7cd6-46b2-beb8-089873748b68">
      <UserInfo>
        <DisplayName/>
        <AccountId xsi:nil="true"/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18B3F1DA-546C-49E5-AC7F-84C312E126AC}"/>
</file>

<file path=customXml/itemProps2.xml><?xml version="1.0" encoding="utf-8"?>
<ds:datastoreItem xmlns:ds="http://schemas.openxmlformats.org/officeDocument/2006/customXml" ds:itemID="{9587BEA6-058E-49E0-80AE-0AD2572E57EF}"/>
</file>

<file path=customXml/itemProps3.xml><?xml version="1.0" encoding="utf-8"?>
<ds:datastoreItem xmlns:ds="http://schemas.openxmlformats.org/officeDocument/2006/customXml" ds:itemID="{797583AE-94D3-4F66-8F03-EF3E04C8D60A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5576</TotalTime>
  <Words>756</Words>
  <Application>Microsoft Office PowerPoint</Application>
  <PresentationFormat>On-screen Show (4:3)</PresentationFormat>
  <Paragraphs>132</Paragraphs>
  <Slides>17</Slides>
  <Notes>17</Notes>
  <HiddenSlides>0</HiddenSlides>
  <MMClips>17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Courier New</vt:lpstr>
      <vt:lpstr>Wingdings</vt:lpstr>
      <vt:lpstr>Office Theme</vt:lpstr>
      <vt:lpstr>Cooperative Nursery Unit Grant Program Updates</vt:lpstr>
      <vt:lpstr>Overview</vt:lpstr>
      <vt:lpstr>Nursery Infrastructure Evaluations</vt:lpstr>
      <vt:lpstr>Grant Program Changes</vt:lpstr>
      <vt:lpstr>Preferred Grant Projects</vt:lpstr>
      <vt:lpstr>Non-approved grant items</vt:lpstr>
      <vt:lpstr>Grant Application Evaluations</vt:lpstr>
      <vt:lpstr>Grant Program Dates</vt:lpstr>
      <vt:lpstr>Grant Process</vt:lpstr>
      <vt:lpstr>Grant Process</vt:lpstr>
      <vt:lpstr>Grant Application – Section 2 &amp; 3</vt:lpstr>
      <vt:lpstr>Grant Application – Section 6</vt:lpstr>
      <vt:lpstr>Grant Application – Section 7</vt:lpstr>
      <vt:lpstr>Change of Scope</vt:lpstr>
      <vt:lpstr>Grant Agreement Report</vt:lpstr>
      <vt:lpstr>Reminder</vt:lpstr>
      <vt:lpstr>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Howard, Janelle</dc:creator>
  <cp:lastModifiedBy>Keslar, Joshua</cp:lastModifiedBy>
  <cp:revision>76</cp:revision>
  <cp:lastPrinted>2022-03-30T18:57:30Z</cp:lastPrinted>
  <dcterms:created xsi:type="dcterms:W3CDTF">2021-11-10T15:06:05Z</dcterms:created>
  <dcterms:modified xsi:type="dcterms:W3CDTF">2022-04-26T19:16:09Z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0x01010091BB8C6F99DA194E8D2A4399D9E89782</vt:lpwstr>
  </property>
  <property fmtid="{D5CDD505-2E9C-101B-9397-08002B2CF9AE}" pid="3" name="Order">
    <vt:r8>6900</vt:r8>
  </property>
  <property fmtid="{D5CDD505-2E9C-101B-9397-08002B2CF9AE}" pid="4" name="TemplateUrl">
    <vt:lpwstr/>
  </property>
  <property fmtid="{D5CDD505-2E9C-101B-9397-08002B2CF9AE}" pid="5" name="_SourceUrl">
    <vt:lpwstr/>
  </property>
  <property fmtid="{D5CDD505-2E9C-101B-9397-08002B2CF9AE}" pid="6" name="_SharedFileIndex">
    <vt:lpwstr/>
  </property>
  <property fmtid="{D5CDD505-2E9C-101B-9397-08002B2CF9AE}" pid="7" name="xd_Signature">
    <vt:bool>false</vt:bool>
  </property>
  <property fmtid="{D5CDD505-2E9C-101B-9397-08002B2CF9AE}" pid="8" name="xd_ProgID">
    <vt:lpwstr/>
  </property>
</Properties>
</file>